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57" r:id="rId6"/>
    <p:sldId id="259" r:id="rId7"/>
    <p:sldId id="409" r:id="rId8"/>
    <p:sldId id="26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10" r:id="rId22"/>
    <p:sldId id="269" r:id="rId23"/>
    <p:sldId id="270" r:id="rId24"/>
    <p:sldId id="271" r:id="rId25"/>
    <p:sldId id="272" r:id="rId26"/>
    <p:sldId id="273" r:id="rId27"/>
    <p:sldId id="260" r:id="rId28"/>
    <p:sldId id="267" r:id="rId29"/>
    <p:sldId id="413" r:id="rId30"/>
    <p:sldId id="412" r:id="rId31"/>
    <p:sldId id="411" r:id="rId32"/>
    <p:sldId id="268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287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50" r:id="rId104"/>
    <p:sldId id="351" r:id="rId105"/>
    <p:sldId id="352" r:id="rId106"/>
    <p:sldId id="353" r:id="rId107"/>
    <p:sldId id="414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70" r:id="rId120"/>
    <p:sldId id="371" r:id="rId121"/>
    <p:sldId id="372" r:id="rId122"/>
    <p:sldId id="373" r:id="rId123"/>
    <p:sldId id="366" r:id="rId124"/>
    <p:sldId id="367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9" r:id="rId136"/>
    <p:sldId id="415" r:id="rId137"/>
    <p:sldId id="386" r:id="rId138"/>
    <p:sldId id="385" r:id="rId139"/>
    <p:sldId id="264" r:id="rId140"/>
    <p:sldId id="265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6:47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64 24575,'-1'2'0,"0"-1"0,0 1 0,-1-1 0,1 1 0,0-1 0,-1 1 0,1-1 0,0 0 0,-1 0 0,0 0 0,1 0 0,-1 0 0,0 0 0,1 0 0,-1 0 0,0-1 0,0 1 0,0-1 0,0 1 0,1-1 0,-1 0 0,0 0 0,-2 0 0,-1 1 0,-19 4 0,-1-1 0,0-1 0,0-2 0,0 0 0,0-2 0,0-1 0,0 0 0,0-2 0,-46-14 0,26 5 0,0 3 0,-2 1 0,1 2 0,-47-1 0,66 8 0,1 0 0,0 2 0,0 1 0,0 1 0,1 1 0,-1 2 0,1 0 0,-42 19 0,-295 157 0,345-173 0,0 0 0,1 1 0,1 1 0,0 1 0,1 0 0,0 1 0,1 1 0,0 0 0,-10 17 0,-14 25 0,-35 73 0,61-103 0,1 0 0,1 0 0,1 1 0,2 0 0,-5 49 0,3-23 0,0 4 0,3 1 0,2 1 0,9 101 0,-4-142 0,2-1 0,0 0 0,2 0 0,-1-1 0,2 0 0,12 22 0,61 94 0,-67-112 0,7 10 0,1 0 0,2-2 0,0 0 0,2-2 0,36 31 0,24 22 0,-67-60 0,1-1 0,1-1 0,1 0 0,1-2 0,0 0 0,33 16 0,-16-14 0,18 10 0,2-3 0,0-2 0,107 26 0,-84-33 0,1-3 0,88 1 0,388-13 0,-257-3 0,-281 1 0,0-1 0,-1-1 0,1-1 0,-1-1 0,0-1 0,32-14 0,-21 9 0,57-13 0,-71 21 0,0 0 0,-1-1 0,1-1 0,-1-1 0,-1-1 0,1 0 0,26-16 0,-19 5 0,-1-1 0,-1 0 0,-1-2 0,30-38 0,11-7 0,-46 51 0,-1 0 0,-1 0 0,18-26 0,-3-4 0,31-71 0,-51 98 0,-1-1 0,-1 0 0,-1-1 0,-1 0 0,0 1 0,-2-1 0,1-22 0,-3 22 0,-1 0 0,0 0 0,-2 0 0,0 0 0,-1 1 0,-2-1 0,0 1 0,0 0 0,-2 0 0,0 1 0,-1 0 0,-1 1 0,-1 0 0,-24-29 0,16 21 0,2-1 0,0 0 0,-17-41 0,23 44 0,0 1 0,-1 1 0,-1 0 0,0 1 0,-2 0 0,-33-34 0,-306-256 0,282 253 0,-105-63 0,128 92 0,0 3 0,-81-28 0,56 24 0,22 11 50,-86-19-1,33 10-1513,72 18-5362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6:46:4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64 24575,'-1'2'0,"0"-1"0,0 1 0,-1-1 0,1 1 0,0-1 0,-1 1 0,1-1 0,0 0 0,-1 0 0,0 0 0,1 0 0,-1 0 0,0 0 0,1 0 0,-1 0 0,0-1 0,0 1 0,0-1 0,0 1 0,1-1 0,-1 0 0,0 0 0,-2 0 0,-1 1 0,-19 4 0,-1-1 0,0-1 0,0-2 0,0 0 0,0-2 0,0-1 0,0 0 0,0-2 0,-46-14 0,26 5 0,0 3 0,-2 1 0,1 2 0,-47-1 0,66 8 0,1 0 0,0 2 0,0 1 0,0 1 0,1 1 0,-1 2 0,1 0 0,-42 19 0,-295 157 0,345-173 0,0 0 0,1 1 0,1 1 0,0 1 0,1 0 0,0 1 0,1 1 0,0 0 0,-10 17 0,-14 25 0,-35 73 0,61-103 0,1 0 0,1 0 0,1 1 0,2 0 0,-5 49 0,3-23 0,0 4 0,3 1 0,2 1 0,9 101 0,-4-142 0,2-1 0,0 0 0,2 0 0,-1-1 0,2 0 0,12 22 0,61 94 0,-67-112 0,7 10 0,1 0 0,2-2 0,0 0 0,2-2 0,36 31 0,24 22 0,-67-60 0,1-1 0,1-1 0,1 0 0,1-2 0,0 0 0,33 16 0,-16-14 0,18 10 0,2-3 0,0-2 0,107 26 0,-84-33 0,1-3 0,88 1 0,388-13 0,-257-3 0,-281 1 0,0-1 0,-1-1 0,1-1 0,-1-1 0,0-1 0,32-14 0,-21 9 0,57-13 0,-71 21 0,0 0 0,-1-1 0,1-1 0,-1-1 0,-1-1 0,1 0 0,26-16 0,-19 5 0,-1-1 0,-1 0 0,-1-2 0,30-38 0,11-7 0,-46 51 0,-1 0 0,-1 0 0,18-26 0,-3-4 0,31-71 0,-51 98 0,-1-1 0,-1 0 0,-1-1 0,-1 0 0,0 1 0,-2-1 0,1-22 0,-3 22 0,-1 0 0,0 0 0,-2 0 0,0 0 0,-1 1 0,-2-1 0,0 1 0,0 0 0,-2 0 0,0 1 0,-1 0 0,-1 1 0,-1 0 0,-24-29 0,16 21 0,2-1 0,0 0 0,-17-41 0,23 44 0,0 1 0,-1 1 0,-1 0 0,0 1 0,-2 0 0,-33-34 0,-306-256 0,282 253 0,-105-63 0,128 92 0,0 3 0,-81-28 0,56 24 0,22 11 50,-86-19-1,33 10-1513,72 18-5362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6:48:0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1598 64 24575,'-1'2'0,"0"-1"0,0 1 0,-1-1 0,1 1 0,0-1 0,-1 1 0,1-1 0,0 0 0,-1 0 0,0 0 0,1 0 0,-1 0 0,0 0 0,1 0 0,-1 0 0,0-1 0,0 1 0,0-1 0,0 1 0,1-1 0,-1 0 0,0 0 0,-2 0 0,-1 1 0,-19 4 0,-1-1 0,0-1 0,0-2 0,0 0 0,0-2 0,0-1 0,0 0 0,0-2 0,-46-14 0,26 5 0,0 3 0,-2 1 0,1 2 0,-47-1 0,66 8 0,1 0 0,0 2 0,0 1 0,0 1 0,1 1 0,-1 2 0,1 0 0,-42 19 0,-295 157 0,345-173 0,0 0 0,1 1 0,1 1 0,0 1 0,1 0 0,0 1 0,1 1 0,0 0 0,-10 17 0,-14 25 0,-35 73 0,61-103 0,1 0 0,1 0 0,1 1 0,2 0 0,-5 49 0,3-23 0,0 4 0,3 1 0,2 1 0,9 101 0,-4-142 0,2-1 0,0 0 0,2 0 0,-1-1 0,2 0 0,12 22 0,61 94 0,-67-112 0,7 10 0,1 0 0,2-2 0,0 0 0,2-2 0,36 31 0,24 22 0,-67-60 0,1-1 0,1-1 0,1 0 0,1-2 0,0 0 0,33 16 0,-16-14 0,18 10 0,2-3 0,0-2 0,107 26 0,-84-33 0,1-3 0,88 1 0,388-13 0,-257-3 0,-281 1 0,0-1 0,-1-1 0,1-1 0,-1-1 0,0-1 0,32-14 0,-21 9 0,57-13 0,-71 21 0,0 0 0,-1-1 0,1-1 0,-1-1 0,-1-1 0,1 0 0,26-16 0,-19 5 0,-1-1 0,-1 0 0,-1-2 0,30-38 0,11-7 0,-46 51 0,-1 0 0,-1 0 0,18-26 0,-3-4 0,31-71 0,-51 98 0,-1-1 0,-1 0 0,-1-1 0,-1 0 0,0 1 0,-2-1 0,1-22 0,-3 22 0,-1 0 0,0 0 0,-2 0 0,0 0 0,-1 1 0,-2-1 0,0 1 0,0 0 0,-2 0 0,0 1 0,-1 0 0,-1 1 0,-1 0 0,-24-29 0,16 21 0,2-1 0,0 0 0,-17-41 0,23 44 0,0 1 0,-1 1 0,-1 0 0,0 1 0,-2 0 0,-33-34 0,-306-256 0,282 253 0,-105-63 0,128 92 0,0 3 0,-81-28 0,56 24 0,22 11 50,-86-19-1,33 10-1513,72 18-5362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mp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my-sddc.net/creating-a-vcf-lab-on-top-of-vcd-part-2a-certificates/" TargetMode="External"/><Relationship Id="rId2" Type="http://schemas.openxmlformats.org/officeDocument/2006/relationships/hyperlink" Target="https://my-sddc.net/vcf-on-vcd-shut-down/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heldstab@vmug.com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t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tmp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tmp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tm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St. Louis </a:t>
            </a:r>
            <a:r>
              <a:rPr lang="en-US" dirty="0" err="1"/>
              <a:t>UserCon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3B44-2E84-FEEB-2CCD-F9DF374C9B7B}"/>
              </a:ext>
            </a:extLst>
          </p:cNvPr>
          <p:cNvSpPr txBox="1"/>
          <p:nvPr/>
        </p:nvSpPr>
        <p:spPr>
          <a:xfrm>
            <a:off x="3942484" y="4155622"/>
            <a:ext cx="397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VMware vSphere Foundation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3A10D-0C8A-2B1A-26DF-137BDCEB9A35}"/>
              </a:ext>
            </a:extLst>
          </p:cNvPr>
          <p:cNvSpPr txBox="1"/>
          <p:nvPr/>
        </p:nvSpPr>
        <p:spPr>
          <a:xfrm>
            <a:off x="4314349" y="2204357"/>
            <a:ext cx="30539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</a:rPr>
              <a:t>VVF</a:t>
            </a:r>
          </a:p>
        </p:txBody>
      </p:sp>
    </p:spTree>
    <p:extLst>
      <p:ext uri="{BB962C8B-B14F-4D97-AF65-F5344CB8AC3E}">
        <p14:creationId xmlns:p14="http://schemas.microsoft.com/office/powerpoint/2010/main" val="22712909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E108D1-FFE5-3E12-D709-E6700B71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315"/>
            <a:ext cx="12192000" cy="50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94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161160F-B4ED-3D10-E0FB-90EE785E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" y="443131"/>
            <a:ext cx="1065043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94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2C829-0895-C965-3374-3E92EC079808}"/>
              </a:ext>
            </a:extLst>
          </p:cNvPr>
          <p:cNvSpPr txBox="1"/>
          <p:nvPr/>
        </p:nvSpPr>
        <p:spPr>
          <a:xfrm>
            <a:off x="1237397" y="5826352"/>
            <a:ext cx="971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https://www.virtualbytes.io/vmware-cloud-foundation-4-4-0-offline-bundle-walkthrough/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7FA3D-A34A-CDFE-D5AE-A5618D853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5" y="14210"/>
            <a:ext cx="11345858" cy="990738"/>
          </a:xfrm>
          <a:prstGeom prst="rect">
            <a:avLst/>
          </a:prstGeom>
        </p:spPr>
      </p:pic>
      <p:pic>
        <p:nvPicPr>
          <p:cNvPr id="4" name="Picture 3" descr="A blue and white background with a gear and icons&#10;&#10;Description automatically generated">
            <a:extLst>
              <a:ext uri="{FF2B5EF4-FFF2-40B4-BE49-F238E27FC236}">
                <a16:creationId xmlns:a16="http://schemas.microsoft.com/office/drawing/2014/main" id="{73B47060-C63F-C06E-2A6B-4317B8B79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5" y="1004947"/>
            <a:ext cx="11345858" cy="47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50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4BC36C-CE0F-A857-D15A-469FEFA0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1"/>
            <a:ext cx="12192000" cy="67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8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961C8-2294-7166-5BB7-8D382B577727}"/>
              </a:ext>
            </a:extLst>
          </p:cNvPr>
          <p:cNvSpPr txBox="1"/>
          <p:nvPr/>
        </p:nvSpPr>
        <p:spPr>
          <a:xfrm>
            <a:off x="515771" y="5055370"/>
            <a:ext cx="111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https://customerconnect.vmware.com/downloads/details?downloadGroup=VCF5XSUPP_TOOLS&amp;productId=1484</a:t>
            </a:r>
          </a:p>
        </p:txBody>
      </p:sp>
      <p:pic>
        <p:nvPicPr>
          <p:cNvPr id="3" name="Picture 2" descr="A blue and white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82C72D8F-410C-591C-4529-3067E0B9E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573"/>
            <a:ext cx="12192000" cy="38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11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18F7728-C4AB-6794-C6D2-F7516C9A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274"/>
            <a:ext cx="12192000" cy="62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27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BDC6301-8A12-6779-E594-32AE65E2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8" y="54746"/>
            <a:ext cx="10450383" cy="5753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738C3-584D-5EA9-EBAF-136DA1DC2C85}"/>
              </a:ext>
            </a:extLst>
          </p:cNvPr>
          <p:cNvSpPr txBox="1"/>
          <p:nvPr/>
        </p:nvSpPr>
        <p:spPr>
          <a:xfrm>
            <a:off x="2105561" y="5841238"/>
            <a:ext cx="817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Needed to log off and log back in again for the update bundles to show up (next page)</a:t>
            </a:r>
          </a:p>
        </p:txBody>
      </p:sp>
    </p:spTree>
    <p:extLst>
      <p:ext uri="{BB962C8B-B14F-4D97-AF65-F5344CB8AC3E}">
        <p14:creationId xmlns:p14="http://schemas.microsoft.com/office/powerpoint/2010/main" val="1173354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49967D-22DF-6761-F8FA-C7E97B68D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974"/>
            <a:ext cx="12192000" cy="56140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7515444-6AF5-7874-FA6F-DCF5BFF00D7F}"/>
              </a:ext>
            </a:extLst>
          </p:cNvPr>
          <p:cNvSpPr/>
          <p:nvPr/>
        </p:nvSpPr>
        <p:spPr>
          <a:xfrm>
            <a:off x="8367623" y="4149306"/>
            <a:ext cx="1647645" cy="983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FF762A1-3F43-F812-6724-3C8000AE66A3}"/>
              </a:ext>
            </a:extLst>
          </p:cNvPr>
          <p:cNvSpPr/>
          <p:nvPr/>
        </p:nvSpPr>
        <p:spPr>
          <a:xfrm>
            <a:off x="8005313" y="3278038"/>
            <a:ext cx="2113472" cy="560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97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044A91-8C55-9A9D-D0FC-A58A9EAB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56"/>
            <a:ext cx="12192000" cy="58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00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75CBB3-95CA-9E7E-4B29-66F28B4F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594917"/>
            <a:ext cx="8335538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4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86435D6-F7B2-2E3E-F23E-57A6B097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3" y="647503"/>
            <a:ext cx="10933793" cy="556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0046C-D10F-1C30-39EE-EB51110FC4E0}"/>
              </a:ext>
            </a:extLst>
          </p:cNvPr>
          <p:cNvSpPr txBox="1"/>
          <p:nvPr/>
        </p:nvSpPr>
        <p:spPr>
          <a:xfrm>
            <a:off x="687096" y="-43542"/>
            <a:ext cx="11336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Entire feature list available at: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https://www.vmware.com/content/dam/digitalmarketing/vmware/en/pdf/docs/vmw-datasheet-vsphere-product-line-comparison.pdf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F7246AD-7785-5A87-3FCE-B3412740AA45}"/>
              </a:ext>
            </a:extLst>
          </p:cNvPr>
          <p:cNvSpPr/>
          <p:nvPr/>
        </p:nvSpPr>
        <p:spPr>
          <a:xfrm rot="8840868">
            <a:off x="6332394" y="2525336"/>
            <a:ext cx="643812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088CE-A5E1-0163-9458-F2D2478FBFF2}"/>
              </a:ext>
            </a:extLst>
          </p:cNvPr>
          <p:cNvSpPr txBox="1"/>
          <p:nvPr/>
        </p:nvSpPr>
        <p:spPr>
          <a:xfrm>
            <a:off x="7049876" y="2062370"/>
            <a:ext cx="1941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Many </a:t>
            </a:r>
            <a:r>
              <a:rPr lang="en-US" sz="1200" b="1" dirty="0" err="1"/>
              <a:t>vSAN</a:t>
            </a:r>
            <a:r>
              <a:rPr lang="en-US" sz="1200" b="1" dirty="0"/>
              <a:t> customers</a:t>
            </a:r>
          </a:p>
          <a:p>
            <a:r>
              <a:rPr lang="en-US" sz="1200" b="1" dirty="0"/>
              <a:t>Will need to purchase the</a:t>
            </a:r>
          </a:p>
          <a:p>
            <a:r>
              <a:rPr lang="en-US" sz="1200" b="1" dirty="0"/>
              <a:t>1TiB add-on to license their</a:t>
            </a:r>
          </a:p>
          <a:p>
            <a:r>
              <a:rPr lang="en-US" sz="1200" b="1" dirty="0"/>
              <a:t>cluster.</a:t>
            </a:r>
          </a:p>
        </p:txBody>
      </p:sp>
    </p:spTree>
    <p:extLst>
      <p:ext uri="{BB962C8B-B14F-4D97-AF65-F5344CB8AC3E}">
        <p14:creationId xmlns:p14="http://schemas.microsoft.com/office/powerpoint/2010/main" val="27372927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359385C-E9BD-7F96-0CF4-68800B8B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19" y="0"/>
            <a:ext cx="955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88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D53BE50-3F59-4095-E045-279F0FA8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47" y="0"/>
            <a:ext cx="9548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9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D20C96B-DBED-8E33-609C-98388C45D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1" y="0"/>
            <a:ext cx="9559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199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273FC1-D180-092F-C166-4745EBFC8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839"/>
            <a:ext cx="12192000" cy="59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4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hecklist&#10;&#10;Description automatically generated">
            <a:extLst>
              <a:ext uri="{FF2B5EF4-FFF2-40B4-BE49-F238E27FC236}">
                <a16:creationId xmlns:a16="http://schemas.microsoft.com/office/drawing/2014/main" id="{508BF841-0C71-DF07-8C85-ACDF29C90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86" y="1079276"/>
            <a:ext cx="8541381" cy="1503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32F43B-488B-82E0-23E7-416804B1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12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859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BA982AD-BF3E-BEFC-DBD6-98EBDD6B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520"/>
            <a:ext cx="12192000" cy="60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168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FF5EA-DF90-DC46-34E9-010E37DE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81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C1E7A-B716-ADCC-935C-B5FBB624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67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B55166-2C79-02CF-AD14-654F5A54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3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55423-314A-27C1-7C78-57C0DE06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BB7DE-2F6F-98B8-89CC-FBC94E8BF324}"/>
              </a:ext>
            </a:extLst>
          </p:cNvPr>
          <p:cNvSpPr txBox="1"/>
          <p:nvPr/>
        </p:nvSpPr>
        <p:spPr>
          <a:xfrm>
            <a:off x="4117467" y="4122965"/>
            <a:ext cx="3520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VMware vSphere Standard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15FA0-8190-0CE8-5A6F-2C093BE5E413}"/>
              </a:ext>
            </a:extLst>
          </p:cNvPr>
          <p:cNvSpPr txBox="1"/>
          <p:nvPr/>
        </p:nvSpPr>
        <p:spPr>
          <a:xfrm>
            <a:off x="4314349" y="2204357"/>
            <a:ext cx="30433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</a:rPr>
              <a:t>VVS</a:t>
            </a:r>
          </a:p>
        </p:txBody>
      </p:sp>
    </p:spTree>
    <p:extLst>
      <p:ext uri="{BB962C8B-B14F-4D97-AF65-F5344CB8AC3E}">
        <p14:creationId xmlns:p14="http://schemas.microsoft.com/office/powerpoint/2010/main" val="22471912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52091-D465-321D-2FDA-31E922E1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63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ACB9BD-DA57-9D8E-D0F3-9731725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34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DE0D7-8102-05E7-3136-CA3AFA76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"/>
            <a:ext cx="12192000" cy="6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32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324CF1A-CA05-8089-6D33-64430F822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4" y="313368"/>
            <a:ext cx="5639587" cy="328658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D78D76-AFFF-52FB-242F-2965BFD28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55" y="184762"/>
            <a:ext cx="5553850" cy="35437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EDB5B0-7D02-8DA4-3C68-9F52E34E4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3" y="3599952"/>
            <a:ext cx="10076406" cy="30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497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329BF6-AFD5-93E4-C48C-000EE248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7"/>
            <a:ext cx="12192000" cy="4309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C464D-5485-0C77-0FA7-57CE1D36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4332"/>
            <a:ext cx="12192000" cy="14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937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B98C-755C-79E5-D84E-83FE0FC9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99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418E6A-426C-AAAF-4F8A-501AF6963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3059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C144DE-832B-0B6A-FFCA-73D430C7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5" y="1223654"/>
            <a:ext cx="1157449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149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DE24CE-B79B-BD5D-9130-726DDE32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568"/>
            <a:ext cx="12192000" cy="61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250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05BACEA-509D-C713-8885-ADE7491D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" y="513943"/>
            <a:ext cx="11098174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1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ACCADA0-7FF5-4292-0C1A-425CD0305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7" y="1495155"/>
            <a:ext cx="1153638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3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8FD99-E5DC-B599-5B86-F2548AB0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9" y="410547"/>
            <a:ext cx="10820831" cy="549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9A8B05E-DF01-45E6-061A-D473AE3661CB}"/>
              </a:ext>
            </a:extLst>
          </p:cNvPr>
          <p:cNvSpPr/>
          <p:nvPr/>
        </p:nvSpPr>
        <p:spPr>
          <a:xfrm rot="17845539">
            <a:off x="3300238" y="539855"/>
            <a:ext cx="569859" cy="17079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A30BE-5491-1E9C-9233-630FF6FC0B01}"/>
              </a:ext>
            </a:extLst>
          </p:cNvPr>
          <p:cNvSpPr txBox="1"/>
          <p:nvPr/>
        </p:nvSpPr>
        <p:spPr>
          <a:xfrm>
            <a:off x="905627" y="629334"/>
            <a:ext cx="2160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Allows for multiple</a:t>
            </a:r>
          </a:p>
          <a:p>
            <a:r>
              <a:rPr lang="en-US" b="1" dirty="0"/>
              <a:t>vCenter Instances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ED97-E999-0C3F-2939-9F1C85FECA6E}"/>
              </a:ext>
            </a:extLst>
          </p:cNvPr>
          <p:cNvSpPr txBox="1"/>
          <p:nvPr/>
        </p:nvSpPr>
        <p:spPr>
          <a:xfrm>
            <a:off x="9465026" y="754094"/>
            <a:ext cx="23482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Does not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Distributed Switches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Distributed Resource Scheduler (DRS)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VM Encryption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Storage DRS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Storage and Network I/O </a:t>
            </a:r>
            <a:br>
              <a:rPr lang="en-US" sz="1100" dirty="0"/>
            </a:br>
            <a:r>
              <a:rPr lang="en-US" sz="1100" dirty="0"/>
              <a:t>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Host Profiles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Distributed Power </a:t>
            </a:r>
            <a:br>
              <a:rPr lang="en-US" sz="1100" dirty="0"/>
            </a:br>
            <a:r>
              <a:rPr lang="en-US" sz="1100" dirty="0"/>
              <a:t>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Proactive 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vSphere Persistent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4A998-CF36-EFD3-4EA4-A90CC2B8FF4C}"/>
              </a:ext>
            </a:extLst>
          </p:cNvPr>
          <p:cNvSpPr txBox="1"/>
          <p:nvPr/>
        </p:nvSpPr>
        <p:spPr>
          <a:xfrm>
            <a:off x="5560961" y="818996"/>
            <a:ext cx="309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Includes: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VMware 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VMware </a:t>
            </a:r>
            <a:r>
              <a:rPr lang="en-US" sz="1200" dirty="0" err="1"/>
              <a:t>VMotion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VMware FT (1-2 vCPU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Storage </a:t>
            </a:r>
            <a:r>
              <a:rPr lang="en-US" sz="1200" dirty="0" err="1"/>
              <a:t>VMotion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Hybrid Linked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Content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Virtual Volumes (VVOLs)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TPM 2.0 and Virtual TPM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Enhanced </a:t>
            </a:r>
            <a:r>
              <a:rPr lang="en-US" sz="1200" dirty="0" err="1"/>
              <a:t>vMotion</a:t>
            </a:r>
            <a:r>
              <a:rPr lang="en-US" sz="1200" dirty="0"/>
              <a:t> Compatibility (EVC)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vCenter Native Backup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vSphere Replication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E0649-3038-0F8C-AB2F-4D771AF25AF8}"/>
              </a:ext>
            </a:extLst>
          </p:cNvPr>
          <p:cNvSpPr txBox="1"/>
          <p:nvPr/>
        </p:nvSpPr>
        <p:spPr>
          <a:xfrm>
            <a:off x="687096" y="-43542"/>
            <a:ext cx="11336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Entire feature list available at: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https://www.vmware.com/content/dam/digitalmarketing/vmware/en/pdf/docs/vmw-datasheet-vsphere-product-line-comparison.pdf</a:t>
            </a:r>
          </a:p>
        </p:txBody>
      </p:sp>
    </p:spTree>
    <p:extLst>
      <p:ext uri="{BB962C8B-B14F-4D97-AF65-F5344CB8AC3E}">
        <p14:creationId xmlns:p14="http://schemas.microsoft.com/office/powerpoint/2010/main" val="19521646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AA3F297-BEFF-A8A4-B2DF-D818AE4F0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"/>
            <a:ext cx="12192000" cy="68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55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1F9124-45C2-9FBC-6FFB-80C29262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566737"/>
            <a:ext cx="108013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724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C42020-D359-2870-0FF4-CB7894B72C98}"/>
              </a:ext>
            </a:extLst>
          </p:cNvPr>
          <p:cNvSpPr txBox="1"/>
          <p:nvPr/>
        </p:nvSpPr>
        <p:spPr>
          <a:xfrm>
            <a:off x="975665" y="763878"/>
            <a:ext cx="43851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If there is time – Live Stuff!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Adding an Identity Source via SDDC Manager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Adding a host to the Management Cluster</a:t>
            </a:r>
          </a:p>
        </p:txBody>
      </p:sp>
    </p:spTree>
    <p:extLst>
      <p:ext uri="{BB962C8B-B14F-4D97-AF65-F5344CB8AC3E}">
        <p14:creationId xmlns:p14="http://schemas.microsoft.com/office/powerpoint/2010/main" val="1575935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9E62FC-15ED-E6A8-AEEC-88C5883D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98"/>
            <a:ext cx="12192000" cy="43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0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FEB0BF-0612-7067-FFE6-3827F5175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808"/>
            <a:ext cx="12192000" cy="43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28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AA8AB0-A4D6-F50A-BA2A-4C521241F0A0}"/>
              </a:ext>
            </a:extLst>
          </p:cNvPr>
          <p:cNvSpPr txBox="1"/>
          <p:nvPr/>
        </p:nvSpPr>
        <p:spPr>
          <a:xfrm>
            <a:off x="135828" y="342900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https://my-sddc.net/vcf-on-vcd-shut-down/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Tips on powering down your VCF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019B1-3DC1-2C3F-4DB9-0B38CE5251FC}"/>
              </a:ext>
            </a:extLst>
          </p:cNvPr>
          <p:cNvSpPr txBox="1"/>
          <p:nvPr/>
        </p:nvSpPr>
        <p:spPr>
          <a:xfrm>
            <a:off x="135828" y="1944686"/>
            <a:ext cx="609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https://my-sddc.net/creating-a-vcf-lab-on-top-of-vcd-part-2a-certificates/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Certificates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82590-9FF3-9E89-8AA4-2D0DA41D1D21}"/>
              </a:ext>
            </a:extLst>
          </p:cNvPr>
          <p:cNvSpPr txBox="1"/>
          <p:nvPr/>
        </p:nvSpPr>
        <p:spPr>
          <a:xfrm>
            <a:off x="135828" y="4740173"/>
            <a:ext cx="1039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William Lam’s Holodeck 2.0 on VCF 5.1 Blog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https://williamlam.com/2023/03/self-contained-automated-vmware-cloud-foundation-vcf-deployment-using-new-vlc-holodeck-toolkit.html</a:t>
            </a:r>
          </a:p>
        </p:txBody>
      </p:sp>
    </p:spTree>
    <p:extLst>
      <p:ext uri="{BB962C8B-B14F-4D97-AF65-F5344CB8AC3E}">
        <p14:creationId xmlns:p14="http://schemas.microsoft.com/office/powerpoint/2010/main" val="6441840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2A74B-F495-F7C5-BDCC-985AC6D651D8}"/>
              </a:ext>
            </a:extLst>
          </p:cNvPr>
          <p:cNvSpPr txBox="1"/>
          <p:nvPr/>
        </p:nvSpPr>
        <p:spPr>
          <a:xfrm>
            <a:off x="1828801" y="2104846"/>
            <a:ext cx="737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Questions?       If not, please:</a:t>
            </a:r>
          </a:p>
        </p:txBody>
      </p:sp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91" y="2690351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15795C-0259-5291-55CA-2EF413DD4A4B}"/>
              </a:ext>
            </a:extLst>
          </p:cNvPr>
          <p:cNvSpPr txBox="1"/>
          <p:nvPr/>
        </p:nvSpPr>
        <p:spPr>
          <a:xfrm>
            <a:off x="3545967" y="4224223"/>
            <a:ext cx="419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VMware vSphere Essentials Plus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0FA22-857D-1C4F-2F2A-4A53D7BAD15A}"/>
              </a:ext>
            </a:extLst>
          </p:cNvPr>
          <p:cNvSpPr txBox="1"/>
          <p:nvPr/>
        </p:nvSpPr>
        <p:spPr>
          <a:xfrm>
            <a:off x="3742849" y="2305615"/>
            <a:ext cx="40333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</a:rPr>
              <a:t>VVEP</a:t>
            </a:r>
          </a:p>
        </p:txBody>
      </p:sp>
    </p:spTree>
    <p:extLst>
      <p:ext uri="{BB962C8B-B14F-4D97-AF65-F5344CB8AC3E}">
        <p14:creationId xmlns:p14="http://schemas.microsoft.com/office/powerpoint/2010/main" val="4470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25DDD8-2999-6F7F-7299-77D6BF56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7" y="587828"/>
            <a:ext cx="10993551" cy="55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9194B92-6BE5-14F7-2361-1A4A875E6284}"/>
              </a:ext>
            </a:extLst>
          </p:cNvPr>
          <p:cNvSpPr/>
          <p:nvPr/>
        </p:nvSpPr>
        <p:spPr>
          <a:xfrm rot="9765198">
            <a:off x="5120912" y="2554756"/>
            <a:ext cx="1123950" cy="723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07764-3827-E15D-16DC-CF8928DAF2C7}"/>
              </a:ext>
            </a:extLst>
          </p:cNvPr>
          <p:cNvSpPr txBox="1"/>
          <p:nvPr/>
        </p:nvSpPr>
        <p:spPr>
          <a:xfrm>
            <a:off x="6146578" y="2091134"/>
            <a:ext cx="2138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Pay for all 96 cores</a:t>
            </a:r>
          </a:p>
          <a:p>
            <a:r>
              <a:rPr lang="en-US" b="1" dirty="0"/>
              <a:t> (3 hosts, 2x 16 core</a:t>
            </a:r>
          </a:p>
          <a:p>
            <a:r>
              <a:rPr lang="en-US" b="1" dirty="0"/>
              <a:t>  or 1x 32 core)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64B1B8-4142-2394-75A3-F04DF3F6DDED}"/>
              </a:ext>
            </a:extLst>
          </p:cNvPr>
          <p:cNvSpPr/>
          <p:nvPr/>
        </p:nvSpPr>
        <p:spPr>
          <a:xfrm rot="2914060">
            <a:off x="2865165" y="1840673"/>
            <a:ext cx="680601" cy="2864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650E1-071F-E184-3935-42DF3DC64E26}"/>
              </a:ext>
            </a:extLst>
          </p:cNvPr>
          <p:cNvSpPr txBox="1"/>
          <p:nvPr/>
        </p:nvSpPr>
        <p:spPr>
          <a:xfrm>
            <a:off x="724866" y="1031242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cannot manage other </a:t>
            </a:r>
            <a:r>
              <a:rPr lang="en-US" b="1" dirty="0" err="1"/>
              <a:t>ESXi</a:t>
            </a:r>
            <a:r>
              <a:rPr lang="en-US" b="1" dirty="0"/>
              <a:t> hosts</a:t>
            </a:r>
          </a:p>
          <a:p>
            <a:r>
              <a:rPr lang="en-US" b="1" dirty="0"/>
              <a:t>With vCenter Essentials (VCF, VVF, VVS)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AC275-7802-164D-4564-F48EB5480BBE}"/>
              </a:ext>
            </a:extLst>
          </p:cNvPr>
          <p:cNvSpPr txBox="1"/>
          <p:nvPr/>
        </p:nvSpPr>
        <p:spPr>
          <a:xfrm>
            <a:off x="687096" y="-43542"/>
            <a:ext cx="11336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Entire feature list available at: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https://www.vmware.com/content/dam/digitalmarketing/vmware/en/pdf/docs/vmw-datasheet-vsphere-product-line-comparison.pdf</a:t>
            </a:r>
          </a:p>
        </p:txBody>
      </p:sp>
    </p:spTree>
    <p:extLst>
      <p:ext uri="{BB962C8B-B14F-4D97-AF65-F5344CB8AC3E}">
        <p14:creationId xmlns:p14="http://schemas.microsoft.com/office/powerpoint/2010/main" val="398370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C7496-808F-6D5E-79D2-C237B3B086B4}"/>
              </a:ext>
            </a:extLst>
          </p:cNvPr>
          <p:cNvSpPr txBox="1"/>
          <p:nvPr/>
        </p:nvSpPr>
        <p:spPr>
          <a:xfrm>
            <a:off x="2612571" y="420914"/>
            <a:ext cx="6966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Let’s Chat about the newer products</a:t>
            </a:r>
          </a:p>
          <a:p>
            <a:pPr algn="ctr"/>
            <a:endParaRPr lang="en-US" sz="7200" dirty="0">
              <a:solidFill>
                <a:schemeClr val="bg1"/>
              </a:solidFill>
            </a:endParaRP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VCF and VVF</a:t>
            </a:r>
          </a:p>
        </p:txBody>
      </p:sp>
    </p:spTree>
    <p:extLst>
      <p:ext uri="{BB962C8B-B14F-4D97-AF65-F5344CB8AC3E}">
        <p14:creationId xmlns:p14="http://schemas.microsoft.com/office/powerpoint/2010/main" val="236484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688D8-6FA2-E3A0-EDA3-202308807736}"/>
              </a:ext>
            </a:extLst>
          </p:cNvPr>
          <p:cNvSpPr txBox="1"/>
          <p:nvPr/>
        </p:nvSpPr>
        <p:spPr>
          <a:xfrm>
            <a:off x="1454819" y="961491"/>
            <a:ext cx="10030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I purchase VCF, do I need to run the entire Software-Defined Datacenter?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66174-7B9D-27E5-129B-9424C6E792CB}"/>
              </a:ext>
            </a:extLst>
          </p:cNvPr>
          <p:cNvSpPr txBox="1"/>
          <p:nvPr/>
        </p:nvSpPr>
        <p:spPr>
          <a:xfrm>
            <a:off x="1528706" y="1953156"/>
            <a:ext cx="98826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NO. Purchasing VCF gives you the software keys for products such as: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NSX-T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VSAN (with up to a 1TiB per physical core entitlement)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Aria Suite – </a:t>
            </a:r>
            <a:r>
              <a:rPr lang="en-US" sz="3200" dirty="0" err="1">
                <a:solidFill>
                  <a:schemeClr val="bg1"/>
                </a:solidFill>
              </a:rPr>
              <a:t>etc</a:t>
            </a:r>
            <a:r>
              <a:rPr lang="en-US" sz="3200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5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688D8-6FA2-E3A0-EDA3-202308807736}"/>
              </a:ext>
            </a:extLst>
          </p:cNvPr>
          <p:cNvSpPr txBox="1"/>
          <p:nvPr/>
        </p:nvSpPr>
        <p:spPr>
          <a:xfrm>
            <a:off x="914400" y="383496"/>
            <a:ext cx="10817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can I get the software to try it out?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66174-7B9D-27E5-129B-9424C6E792CB}"/>
              </a:ext>
            </a:extLst>
          </p:cNvPr>
          <p:cNvSpPr txBox="1"/>
          <p:nvPr/>
        </p:nvSpPr>
        <p:spPr>
          <a:xfrm>
            <a:off x="914400" y="1503213"/>
            <a:ext cx="98826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VMware Evaluation (log in via your vmware.com portal)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VMUG Advantage (</a:t>
            </a:r>
            <a:r>
              <a:rPr lang="en-US" sz="3200" dirty="0" err="1">
                <a:solidFill>
                  <a:schemeClr val="bg1"/>
                </a:solidFill>
              </a:rPr>
              <a:t>EvalExperience</a:t>
            </a:r>
            <a:r>
              <a:rPr lang="en-US" sz="3200" dirty="0">
                <a:solidFill>
                  <a:schemeClr val="bg1"/>
                </a:solidFill>
              </a:rPr>
              <a:t> – 365 day licenses)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VMware </a:t>
            </a:r>
            <a:r>
              <a:rPr lang="en-US" sz="3200" dirty="0" err="1">
                <a:solidFill>
                  <a:schemeClr val="bg1"/>
                </a:solidFill>
              </a:rPr>
              <a:t>vExpert</a:t>
            </a:r>
            <a:r>
              <a:rPr lang="en-US" sz="3200" dirty="0">
                <a:solidFill>
                  <a:schemeClr val="bg1"/>
                </a:solidFill>
              </a:rPr>
              <a:t> (level-up in the community!)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4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12F3245-3CAB-DC09-DC6C-87C1EB1C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46" y="564393"/>
            <a:ext cx="7908343" cy="5282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8ADD8-E154-25F8-CA4D-A9A039C10A36}"/>
              </a:ext>
            </a:extLst>
          </p:cNvPr>
          <p:cNvSpPr txBox="1"/>
          <p:nvPr/>
        </p:nvSpPr>
        <p:spPr>
          <a:xfrm>
            <a:off x="417511" y="753979"/>
            <a:ext cx="26695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VMUG Advantage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EvalExperience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365-day Eval Licenses for</a:t>
            </a:r>
          </a:p>
          <a:p>
            <a:r>
              <a:rPr lang="en-US" dirty="0">
                <a:solidFill>
                  <a:schemeClr val="bg1"/>
                </a:solidFill>
              </a:rPr>
              <a:t>The products you see here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Non-production use only</a:t>
            </a:r>
          </a:p>
        </p:txBody>
      </p:sp>
    </p:spTree>
    <p:extLst>
      <p:ext uri="{BB962C8B-B14F-4D97-AF65-F5344CB8AC3E}">
        <p14:creationId xmlns:p14="http://schemas.microsoft.com/office/powerpoint/2010/main" val="102778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Before You Buy!</a:t>
            </a:r>
            <a:br>
              <a:rPr lang="en-US" dirty="0"/>
            </a:br>
            <a:r>
              <a:rPr lang="en-US" sz="2400" dirty="0"/>
              <a:t>Ways to try out new VMware by Broadcom products before you renew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C0ED6-1F76-65D7-E794-419AFB5E2FAD}"/>
              </a:ext>
            </a:extLst>
          </p:cNvPr>
          <p:cNvSpPr/>
          <p:nvPr/>
        </p:nvSpPr>
        <p:spPr>
          <a:xfrm>
            <a:off x="8039826" y="1630391"/>
            <a:ext cx="3398808" cy="2829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F0628-03CE-5D86-297F-1630824617F1}"/>
              </a:ext>
            </a:extLst>
          </p:cNvPr>
          <p:cNvSpPr txBox="1"/>
          <p:nvPr/>
        </p:nvSpPr>
        <p:spPr>
          <a:xfrm>
            <a:off x="8704053" y="729582"/>
            <a:ext cx="279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QR Code for download</a:t>
            </a:r>
          </a:p>
          <a:p>
            <a:r>
              <a:rPr lang="en-US" dirty="0"/>
              <a:t>Link to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0B8D48E-67AC-B1C4-BD19-4C76F5E89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32" y="359459"/>
            <a:ext cx="8917788" cy="57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4619CD3-0084-1ABC-8D35-83507A185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62"/>
            <a:ext cx="12192000" cy="59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16721-9B84-3600-6062-158220E7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" y="690018"/>
            <a:ext cx="11596007" cy="77257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E074B9-70A7-481B-45A2-6EC17A2C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" y="1710255"/>
            <a:ext cx="11596007" cy="39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5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text on a white background&#10;&#10;Description automatically generated">
            <a:extLst>
              <a:ext uri="{FF2B5EF4-FFF2-40B4-BE49-F238E27FC236}">
                <a16:creationId xmlns:a16="http://schemas.microsoft.com/office/drawing/2014/main" id="{D1735BA9-B595-CE8C-97F5-3F3B7D4A0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" y="597673"/>
            <a:ext cx="11846767" cy="535107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A7D7E37-C7E0-E25C-8FD2-A98D074DDCFC}"/>
              </a:ext>
            </a:extLst>
          </p:cNvPr>
          <p:cNvSpPr/>
          <p:nvPr/>
        </p:nvSpPr>
        <p:spPr>
          <a:xfrm>
            <a:off x="9526555" y="3414511"/>
            <a:ext cx="97971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6A7D6C-634A-D667-8A67-E17FC05CEA76}"/>
              </a:ext>
            </a:extLst>
          </p:cNvPr>
          <p:cNvSpPr/>
          <p:nvPr/>
        </p:nvSpPr>
        <p:spPr>
          <a:xfrm>
            <a:off x="9526555" y="4304905"/>
            <a:ext cx="97971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2E83EC-213F-32EA-0ED3-0C1EC514D93A}"/>
              </a:ext>
            </a:extLst>
          </p:cNvPr>
          <p:cNvSpPr/>
          <p:nvPr/>
        </p:nvSpPr>
        <p:spPr>
          <a:xfrm rot="10800000">
            <a:off x="2347427" y="1486764"/>
            <a:ext cx="97971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1A56F-1BF9-6C2F-075A-A42DCDC90F57}"/>
              </a:ext>
            </a:extLst>
          </p:cNvPr>
          <p:cNvSpPr txBox="1"/>
          <p:nvPr/>
        </p:nvSpPr>
        <p:spPr>
          <a:xfrm>
            <a:off x="1621947" y="4568889"/>
            <a:ext cx="744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major version of Cloud Builder has its own Parameter Guide Spreadsheet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56501-DE46-BF74-7726-DB7C8E0CF810}"/>
              </a:ext>
            </a:extLst>
          </p:cNvPr>
          <p:cNvSpPr txBox="1"/>
          <p:nvPr/>
        </p:nvSpPr>
        <p:spPr>
          <a:xfrm>
            <a:off x="1621947" y="3558363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29GB DOWNLOAD!</a:t>
            </a:r>
          </a:p>
        </p:txBody>
      </p:sp>
    </p:spTree>
    <p:extLst>
      <p:ext uri="{BB962C8B-B14F-4D97-AF65-F5344CB8AC3E}">
        <p14:creationId xmlns:p14="http://schemas.microsoft.com/office/powerpoint/2010/main" val="44908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93073A-DDC5-F60D-86F2-44F463361B6E}"/>
              </a:ext>
            </a:extLst>
          </p:cNvPr>
          <p:cNvSpPr txBox="1"/>
          <p:nvPr/>
        </p:nvSpPr>
        <p:spPr>
          <a:xfrm>
            <a:off x="1322614" y="1208314"/>
            <a:ext cx="1020131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Important Prerequisites: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Make sure NTP is functional (NTP servers,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ESXi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hosts, Cloud Builder Appliance)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DNS Forward and Reverse for all hosts is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If things blow up, have an easy way to revert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Cloud Builder Appliance Snapshot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Nested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ESXi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0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F2D29-7622-9443-4A74-60D1EC42AE8F}"/>
              </a:ext>
            </a:extLst>
          </p:cNvPr>
          <p:cNvSpPr txBox="1"/>
          <p:nvPr/>
        </p:nvSpPr>
        <p:spPr>
          <a:xfrm>
            <a:off x="2409804" y="314764"/>
            <a:ext cx="1123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Setting up a test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566E-A6D2-7B5E-0D51-D52C000CCA11}"/>
              </a:ext>
            </a:extLst>
          </p:cNvPr>
          <p:cNvSpPr txBox="1"/>
          <p:nvPr/>
        </p:nvSpPr>
        <p:spPr>
          <a:xfrm>
            <a:off x="493487" y="1397675"/>
            <a:ext cx="106709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Nested Environment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 least 24 cores (48 logical)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Minimum of 386GB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a server that can give you at least 8 – 300GB SSD drives – Dedicate two drives per virtual </a:t>
            </a:r>
            <a:r>
              <a:rPr lang="en-US" dirty="0" err="1">
                <a:solidFill>
                  <a:schemeClr val="bg1"/>
                </a:solidFill>
              </a:rPr>
              <a:t>ESXi</a:t>
            </a:r>
            <a:r>
              <a:rPr lang="en-US" dirty="0">
                <a:solidFill>
                  <a:schemeClr val="bg1"/>
                </a:solidFill>
              </a:rPr>
              <a:t>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Optionally, add some extra disk to host the Physical </a:t>
            </a:r>
            <a:r>
              <a:rPr lang="en-US" dirty="0" err="1">
                <a:solidFill>
                  <a:schemeClr val="bg1"/>
                </a:solidFill>
              </a:rPr>
              <a:t>ESXi</a:t>
            </a:r>
            <a:r>
              <a:rPr lang="en-US" dirty="0">
                <a:solidFill>
                  <a:schemeClr val="bg1"/>
                </a:solidFill>
              </a:rPr>
              <a:t> host boot and dependent infrastructure (DNS, Cloud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Builder VM, Linux Utility VM, Certificate Authority,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 vCPU, 96GB RAM per virtual </a:t>
            </a:r>
            <a:r>
              <a:rPr lang="en-US" dirty="0" err="1">
                <a:solidFill>
                  <a:schemeClr val="bg1"/>
                </a:solidFill>
              </a:rPr>
              <a:t>ESXi</a:t>
            </a:r>
            <a:r>
              <a:rPr lang="en-US" dirty="0">
                <a:solidFill>
                  <a:schemeClr val="bg1"/>
                </a:solidFill>
              </a:rPr>
              <a:t> host (DON’T SKIMP ON 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VM should have three disks – I choose a 32GB Boot, 100GB Cache and 250GB Capacity disk (VSAN OSA)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2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F2D29-7622-9443-4A74-60D1EC42AE8F}"/>
              </a:ext>
            </a:extLst>
          </p:cNvPr>
          <p:cNvSpPr txBox="1"/>
          <p:nvPr/>
        </p:nvSpPr>
        <p:spPr>
          <a:xfrm>
            <a:off x="2409804" y="314764"/>
            <a:ext cx="1123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Setting up a test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566E-A6D2-7B5E-0D51-D52C000CCA11}"/>
              </a:ext>
            </a:extLst>
          </p:cNvPr>
          <p:cNvSpPr txBox="1"/>
          <p:nvPr/>
        </p:nvSpPr>
        <p:spPr>
          <a:xfrm>
            <a:off x="510740" y="1145761"/>
            <a:ext cx="1035552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Network Infrastructure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Ubiquiti Dream Machine Pro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Ubiquiti Unifi 10Gb Aggregation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Alternatively, you can use a managed switch that does 802.1q VLAN’s and a software firewall appliance.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VLAN’s that I have built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</a:t>
            </a:r>
            <a:r>
              <a:rPr lang="en-US" b="1" dirty="0" err="1">
                <a:solidFill>
                  <a:schemeClr val="bg1"/>
                </a:solidFill>
              </a:rPr>
              <a:t>ESXi</a:t>
            </a:r>
            <a:r>
              <a:rPr lang="en-US" b="1" dirty="0">
                <a:solidFill>
                  <a:schemeClr val="bg1"/>
                </a:solidFill>
              </a:rPr>
              <a:t> hosts and vCenter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critical infrastructure (Domain Controllers/DNS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</a:t>
            </a:r>
            <a:r>
              <a:rPr lang="en-US" b="1" dirty="0" err="1">
                <a:solidFill>
                  <a:schemeClr val="bg1"/>
                </a:solidFill>
              </a:rPr>
              <a:t>VMotion</a:t>
            </a:r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VSAN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NSX Host TEP’s (DHCP-enabled)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NSX Edge TEP’s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First NSX Edge Node Tier-0 Uplink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Second NSX Edge Node Tier-0 Uplink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NSX Region-A AVN Applications (Aria for Logs)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VLAN for NSX X-Region AVN Applications (Aria Ops, Auto, Identity)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2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F2D29-7622-9443-4A74-60D1EC42AE8F}"/>
              </a:ext>
            </a:extLst>
          </p:cNvPr>
          <p:cNvSpPr txBox="1"/>
          <p:nvPr/>
        </p:nvSpPr>
        <p:spPr>
          <a:xfrm>
            <a:off x="2409804" y="314764"/>
            <a:ext cx="1123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Setting up a test environment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37FE05-6FDF-07E1-5739-348CFA44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210" y="1145761"/>
            <a:ext cx="6983579" cy="56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6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F2D29-7622-9443-4A74-60D1EC42AE8F}"/>
              </a:ext>
            </a:extLst>
          </p:cNvPr>
          <p:cNvSpPr txBox="1"/>
          <p:nvPr/>
        </p:nvSpPr>
        <p:spPr>
          <a:xfrm>
            <a:off x="111272" y="683141"/>
            <a:ext cx="8785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mount -o loop VMware-VMvisor-Installer-8.0U2-22380479.x86_64.iso 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esxi_cdrom_mount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173C9-98FF-2BC9-9715-F91E5B74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251422"/>
            <a:ext cx="10978416" cy="4842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6ABE4-4099-D72F-360B-1CF256EFDF61}"/>
              </a:ext>
            </a:extLst>
          </p:cNvPr>
          <p:cNvSpPr txBox="1"/>
          <p:nvPr/>
        </p:nvSpPr>
        <p:spPr>
          <a:xfrm>
            <a:off x="8897017" y="1118789"/>
            <a:ext cx="235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Kickstart</a:t>
            </a:r>
          </a:p>
          <a:p>
            <a:r>
              <a:rPr lang="en-US" dirty="0"/>
              <a:t>/KS.CFG on the</a:t>
            </a:r>
          </a:p>
          <a:p>
            <a:r>
              <a:rPr lang="en-US" dirty="0"/>
              <a:t>Install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61D0D-88C1-8663-1832-BEBF4C518C65}"/>
              </a:ext>
            </a:extLst>
          </p:cNvPr>
          <p:cNvSpPr txBox="1"/>
          <p:nvPr/>
        </p:nvSpPr>
        <p:spPr>
          <a:xfrm>
            <a:off x="1945347" y="-57594"/>
            <a:ext cx="1123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Creating Nested </a:t>
            </a:r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ESXi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Boot Media</a:t>
            </a:r>
          </a:p>
        </p:txBody>
      </p:sp>
    </p:spTree>
    <p:extLst>
      <p:ext uri="{BB962C8B-B14F-4D97-AF65-F5344CB8AC3E}">
        <p14:creationId xmlns:p14="http://schemas.microsoft.com/office/powerpoint/2010/main" val="527749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40F21-DC02-0343-090A-B4167213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8" y="301329"/>
            <a:ext cx="7773120" cy="4187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64E60-0287-21B0-5E39-6AB10C711E25}"/>
              </a:ext>
            </a:extLst>
          </p:cNvPr>
          <p:cNvSpPr txBox="1"/>
          <p:nvPr/>
        </p:nvSpPr>
        <p:spPr>
          <a:xfrm>
            <a:off x="145575" y="5371936"/>
            <a:ext cx="1138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scp</a:t>
            </a:r>
            <a:r>
              <a:rPr lang="en-US" dirty="0">
                <a:solidFill>
                  <a:schemeClr val="bg1"/>
                </a:solidFill>
              </a:rPr>
              <a:t> /ESX21_vSphere8U2.iso root@esx5.vmatt.net:/</a:t>
            </a:r>
            <a:r>
              <a:rPr lang="en-US" dirty="0" err="1">
                <a:solidFill>
                  <a:schemeClr val="bg1"/>
                </a:solidFill>
              </a:rPr>
              <a:t>vmfs</a:t>
            </a:r>
            <a:r>
              <a:rPr lang="en-US" dirty="0">
                <a:solidFill>
                  <a:schemeClr val="bg1"/>
                </a:solidFill>
              </a:rPr>
              <a:t>/volumes/65d986b8-09d9d051-0b87-1402ec93dae8/ISO/.</a:t>
            </a:r>
          </a:p>
          <a:p>
            <a:r>
              <a:rPr lang="en-US" dirty="0" err="1">
                <a:solidFill>
                  <a:schemeClr val="bg1"/>
                </a:solidFill>
              </a:rPr>
              <a:t>scp</a:t>
            </a:r>
            <a:r>
              <a:rPr lang="en-US" dirty="0">
                <a:solidFill>
                  <a:schemeClr val="bg1"/>
                </a:solidFill>
              </a:rPr>
              <a:t> /ESX22_vSphere8U2.iso root@esx5.vmatt.net:/</a:t>
            </a:r>
            <a:r>
              <a:rPr lang="en-US" dirty="0" err="1">
                <a:solidFill>
                  <a:schemeClr val="bg1"/>
                </a:solidFill>
              </a:rPr>
              <a:t>vmfs</a:t>
            </a:r>
            <a:r>
              <a:rPr lang="en-US" dirty="0">
                <a:solidFill>
                  <a:schemeClr val="bg1"/>
                </a:solidFill>
              </a:rPr>
              <a:t>/volumes/65d986b8-09d9d051-0b87-1402ec93dae8/ISO/.</a:t>
            </a:r>
          </a:p>
          <a:p>
            <a:r>
              <a:rPr lang="en-US" dirty="0" err="1">
                <a:solidFill>
                  <a:schemeClr val="bg1"/>
                </a:solidFill>
              </a:rPr>
              <a:t>scp</a:t>
            </a:r>
            <a:r>
              <a:rPr lang="en-US" dirty="0">
                <a:solidFill>
                  <a:schemeClr val="bg1"/>
                </a:solidFill>
              </a:rPr>
              <a:t> /ESX23_vSphere8U2.iso root@esx5.vmatt.net:/</a:t>
            </a:r>
            <a:r>
              <a:rPr lang="en-US" dirty="0" err="1">
                <a:solidFill>
                  <a:schemeClr val="bg1"/>
                </a:solidFill>
              </a:rPr>
              <a:t>vmfs</a:t>
            </a:r>
            <a:r>
              <a:rPr lang="en-US" dirty="0">
                <a:solidFill>
                  <a:schemeClr val="bg1"/>
                </a:solidFill>
              </a:rPr>
              <a:t>/volumes/65d986b8-09d9d051-0b87-1402ec93dae8/ISO/.</a:t>
            </a:r>
          </a:p>
          <a:p>
            <a:r>
              <a:rPr lang="en-US" dirty="0" err="1">
                <a:solidFill>
                  <a:schemeClr val="bg1"/>
                </a:solidFill>
              </a:rPr>
              <a:t>scp</a:t>
            </a:r>
            <a:r>
              <a:rPr lang="en-US" dirty="0">
                <a:solidFill>
                  <a:schemeClr val="bg1"/>
                </a:solidFill>
              </a:rPr>
              <a:t> /ESX24_vSphere8U2.iso root@esx5.vmatt.net:/</a:t>
            </a:r>
            <a:r>
              <a:rPr lang="en-US" dirty="0" err="1">
                <a:solidFill>
                  <a:schemeClr val="bg1"/>
                </a:solidFill>
              </a:rPr>
              <a:t>vmfs</a:t>
            </a:r>
            <a:r>
              <a:rPr lang="en-US" dirty="0">
                <a:solidFill>
                  <a:schemeClr val="bg1"/>
                </a:solidFill>
              </a:rPr>
              <a:t>/volumes/65d986b8-09d9d051-0b87-1402ec93dae8/ISO/.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E5974-6442-545E-2141-D5BD03A6A5B4}"/>
              </a:ext>
            </a:extLst>
          </p:cNvPr>
          <p:cNvSpPr txBox="1"/>
          <p:nvPr/>
        </p:nvSpPr>
        <p:spPr>
          <a:xfrm>
            <a:off x="145575" y="4560124"/>
            <a:ext cx="1170068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genisoimage</a:t>
            </a:r>
            <a:r>
              <a:rPr lang="en-US" sz="1100" dirty="0">
                <a:solidFill>
                  <a:schemeClr val="bg1"/>
                </a:solidFill>
              </a:rPr>
              <a:t> -relaxed-filenames -J -R -o /ESX21_vSphere8U2.iso -b </a:t>
            </a:r>
            <a:r>
              <a:rPr lang="en-US" sz="1100" dirty="0" err="1">
                <a:solidFill>
                  <a:schemeClr val="bg1"/>
                </a:solidFill>
              </a:rPr>
              <a:t>isolinux.bin</a:t>
            </a:r>
            <a:r>
              <a:rPr lang="en-US" sz="1100" dirty="0">
                <a:solidFill>
                  <a:schemeClr val="bg1"/>
                </a:solidFill>
              </a:rPr>
              <a:t> -c BOOT.CAT -no-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-boot-load-size 4 -boot-info-table -</a:t>
            </a:r>
            <a:r>
              <a:rPr lang="en-US" sz="1100" dirty="0" err="1">
                <a:solidFill>
                  <a:schemeClr val="bg1"/>
                </a:solidFill>
              </a:rPr>
              <a:t>eltorito</a:t>
            </a:r>
            <a:r>
              <a:rPr lang="en-US" sz="1100" dirty="0">
                <a:solidFill>
                  <a:schemeClr val="bg1"/>
                </a:solidFill>
              </a:rPr>
              <a:t>-alt-boot -e </a:t>
            </a:r>
            <a:r>
              <a:rPr lang="en-US" sz="1100" dirty="0" err="1">
                <a:solidFill>
                  <a:schemeClr val="bg1"/>
                </a:solidFill>
              </a:rPr>
              <a:t>efiboot.img</a:t>
            </a:r>
            <a:r>
              <a:rPr lang="en-US" sz="1100" dirty="0">
                <a:solidFill>
                  <a:schemeClr val="bg1"/>
                </a:solidFill>
              </a:rPr>
              <a:t> –no-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/</a:t>
            </a:r>
            <a:r>
              <a:rPr lang="en-US" sz="1100" dirty="0" err="1">
                <a:solidFill>
                  <a:schemeClr val="bg1"/>
                </a:solidFill>
              </a:rPr>
              <a:t>esxi_cdrom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genisoimage</a:t>
            </a:r>
            <a:r>
              <a:rPr lang="en-US" sz="1100" dirty="0">
                <a:solidFill>
                  <a:schemeClr val="bg1"/>
                </a:solidFill>
              </a:rPr>
              <a:t> -relaxed-filenames -J -R -o /ESX22_vSphere8U2.iso -b </a:t>
            </a:r>
            <a:r>
              <a:rPr lang="en-US" sz="1100" dirty="0" err="1">
                <a:solidFill>
                  <a:schemeClr val="bg1"/>
                </a:solidFill>
              </a:rPr>
              <a:t>isolinux.bin</a:t>
            </a:r>
            <a:r>
              <a:rPr lang="en-US" sz="1100" dirty="0">
                <a:solidFill>
                  <a:schemeClr val="bg1"/>
                </a:solidFill>
              </a:rPr>
              <a:t> -c BOOT.CAT -no-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-boot-load-size 4 -boot-info-table -</a:t>
            </a:r>
            <a:r>
              <a:rPr lang="en-US" sz="1100" dirty="0" err="1">
                <a:solidFill>
                  <a:schemeClr val="bg1"/>
                </a:solidFill>
              </a:rPr>
              <a:t>eltorito</a:t>
            </a:r>
            <a:r>
              <a:rPr lang="en-US" sz="1100" dirty="0">
                <a:solidFill>
                  <a:schemeClr val="bg1"/>
                </a:solidFill>
              </a:rPr>
              <a:t>-alt-boot -e </a:t>
            </a:r>
            <a:r>
              <a:rPr lang="en-US" sz="1100" dirty="0" err="1">
                <a:solidFill>
                  <a:schemeClr val="bg1"/>
                </a:solidFill>
              </a:rPr>
              <a:t>efiboot.img</a:t>
            </a:r>
            <a:r>
              <a:rPr lang="en-US" sz="1100" dirty="0">
                <a:solidFill>
                  <a:schemeClr val="bg1"/>
                </a:solidFill>
              </a:rPr>
              <a:t> –no-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/</a:t>
            </a:r>
            <a:r>
              <a:rPr lang="en-US" sz="1100" dirty="0" err="1">
                <a:solidFill>
                  <a:schemeClr val="bg1"/>
                </a:solidFill>
              </a:rPr>
              <a:t>esxi_cdrom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genisoimage</a:t>
            </a:r>
            <a:r>
              <a:rPr lang="en-US" sz="1100" dirty="0">
                <a:solidFill>
                  <a:schemeClr val="bg1"/>
                </a:solidFill>
              </a:rPr>
              <a:t> -relaxed-filenames -J -R -o /ESX23_vSphere8U2.iso -b </a:t>
            </a:r>
            <a:r>
              <a:rPr lang="en-US" sz="1100" dirty="0" err="1">
                <a:solidFill>
                  <a:schemeClr val="bg1"/>
                </a:solidFill>
              </a:rPr>
              <a:t>isolinux.bin</a:t>
            </a:r>
            <a:r>
              <a:rPr lang="en-US" sz="1100" dirty="0">
                <a:solidFill>
                  <a:schemeClr val="bg1"/>
                </a:solidFill>
              </a:rPr>
              <a:t> -c BOOT.CAT -no-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-boot-load-size 4 -boot-info-table -</a:t>
            </a:r>
            <a:r>
              <a:rPr lang="en-US" sz="1100" dirty="0" err="1">
                <a:solidFill>
                  <a:schemeClr val="bg1"/>
                </a:solidFill>
              </a:rPr>
              <a:t>eltorito</a:t>
            </a:r>
            <a:r>
              <a:rPr lang="en-US" sz="1100" dirty="0">
                <a:solidFill>
                  <a:schemeClr val="bg1"/>
                </a:solidFill>
              </a:rPr>
              <a:t>-alt-boot -e </a:t>
            </a:r>
            <a:r>
              <a:rPr lang="en-US" sz="1100" dirty="0" err="1">
                <a:solidFill>
                  <a:schemeClr val="bg1"/>
                </a:solidFill>
              </a:rPr>
              <a:t>efiboot.img</a:t>
            </a:r>
            <a:r>
              <a:rPr lang="en-US" sz="1100" dirty="0">
                <a:solidFill>
                  <a:schemeClr val="bg1"/>
                </a:solidFill>
              </a:rPr>
              <a:t> –no-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/</a:t>
            </a:r>
            <a:r>
              <a:rPr lang="en-US" sz="1100" dirty="0" err="1">
                <a:solidFill>
                  <a:schemeClr val="bg1"/>
                </a:solidFill>
              </a:rPr>
              <a:t>esxi_cdrom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genisoimage</a:t>
            </a:r>
            <a:r>
              <a:rPr lang="en-US" sz="1100" dirty="0">
                <a:solidFill>
                  <a:schemeClr val="bg1"/>
                </a:solidFill>
              </a:rPr>
              <a:t> -relaxed-filenames -J -R -o /ESX24_vSphere8U2.iso -b </a:t>
            </a:r>
            <a:r>
              <a:rPr lang="en-US" sz="1100" dirty="0" err="1">
                <a:solidFill>
                  <a:schemeClr val="bg1"/>
                </a:solidFill>
              </a:rPr>
              <a:t>isolinux.bin</a:t>
            </a:r>
            <a:r>
              <a:rPr lang="en-US" sz="1100" dirty="0">
                <a:solidFill>
                  <a:schemeClr val="bg1"/>
                </a:solidFill>
              </a:rPr>
              <a:t> -c BOOT.CAT -no-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-boot-load-size 4 -boot-info-table -</a:t>
            </a:r>
            <a:r>
              <a:rPr lang="en-US" sz="1100" dirty="0" err="1">
                <a:solidFill>
                  <a:schemeClr val="bg1"/>
                </a:solidFill>
              </a:rPr>
              <a:t>eltorito</a:t>
            </a:r>
            <a:r>
              <a:rPr lang="en-US" sz="1100" dirty="0">
                <a:solidFill>
                  <a:schemeClr val="bg1"/>
                </a:solidFill>
              </a:rPr>
              <a:t>-alt-boot -e </a:t>
            </a:r>
            <a:r>
              <a:rPr lang="en-US" sz="1100" dirty="0" err="1">
                <a:solidFill>
                  <a:schemeClr val="bg1"/>
                </a:solidFill>
              </a:rPr>
              <a:t>efiboot.img</a:t>
            </a:r>
            <a:r>
              <a:rPr lang="en-US" sz="1100" dirty="0">
                <a:solidFill>
                  <a:schemeClr val="bg1"/>
                </a:solidFill>
              </a:rPr>
              <a:t> –no-</a:t>
            </a:r>
            <a:r>
              <a:rPr lang="en-US" sz="1100" dirty="0" err="1">
                <a:solidFill>
                  <a:schemeClr val="bg1"/>
                </a:solidFill>
              </a:rPr>
              <a:t>emul</a:t>
            </a:r>
            <a:r>
              <a:rPr lang="en-US" sz="1100" dirty="0">
                <a:solidFill>
                  <a:schemeClr val="bg1"/>
                </a:solidFill>
              </a:rPr>
              <a:t>-boot /</a:t>
            </a:r>
            <a:r>
              <a:rPr lang="en-US" sz="1100" dirty="0" err="1">
                <a:solidFill>
                  <a:schemeClr val="bg1"/>
                </a:solidFill>
              </a:rPr>
              <a:t>esxi_cdrom</a:t>
            </a:r>
            <a:endParaRPr lang="en-US" sz="11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2B6ED-14A6-192C-092C-1D7B9B9F3E50}"/>
              </a:ext>
            </a:extLst>
          </p:cNvPr>
          <p:cNvSpPr txBox="1"/>
          <p:nvPr/>
        </p:nvSpPr>
        <p:spPr>
          <a:xfrm>
            <a:off x="3719592" y="230321"/>
            <a:ext cx="1899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custom</a:t>
            </a:r>
          </a:p>
          <a:p>
            <a:r>
              <a:rPr lang="en-US" dirty="0"/>
              <a:t>Kickstart file in </a:t>
            </a:r>
          </a:p>
          <a:p>
            <a:r>
              <a:rPr lang="en-US" dirty="0"/>
              <a:t>/</a:t>
            </a:r>
            <a:r>
              <a:rPr lang="en-US" dirty="0" err="1"/>
              <a:t>efi</a:t>
            </a:r>
            <a:r>
              <a:rPr lang="en-US" dirty="0"/>
              <a:t>/boot/</a:t>
            </a:r>
            <a:r>
              <a:rPr lang="en-US" dirty="0" err="1"/>
              <a:t>boot.cfg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57FE2-F606-F284-AF5F-9460E34BC351}"/>
              </a:ext>
            </a:extLst>
          </p:cNvPr>
          <p:cNvSpPr txBox="1"/>
          <p:nvPr/>
        </p:nvSpPr>
        <p:spPr>
          <a:xfrm>
            <a:off x="5836691" y="368820"/>
            <a:ext cx="247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(Highlighted text)</a:t>
            </a:r>
            <a:br>
              <a:rPr lang="en-US" dirty="0"/>
            </a:br>
            <a:r>
              <a:rPr lang="en-US" dirty="0" err="1"/>
              <a:t>ks</a:t>
            </a:r>
            <a:r>
              <a:rPr lang="en-US" dirty="0"/>
              <a:t>=</a:t>
            </a:r>
            <a:r>
              <a:rPr lang="en-US" dirty="0" err="1"/>
              <a:t>cdrom</a:t>
            </a:r>
            <a:r>
              <a:rPr lang="en-US" dirty="0"/>
              <a:t>:/KS_CUST.CFG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FE65B-306E-F8FB-FD29-91A1033E8FAC}"/>
              </a:ext>
            </a:extLst>
          </p:cNvPr>
          <p:cNvSpPr txBox="1"/>
          <p:nvPr/>
        </p:nvSpPr>
        <p:spPr>
          <a:xfrm>
            <a:off x="8534755" y="3831053"/>
            <a:ext cx="353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Generate custom ISO’s</a:t>
            </a:r>
          </a:p>
          <a:p>
            <a:r>
              <a:rPr lang="en-US" dirty="0">
                <a:solidFill>
                  <a:schemeClr val="bg1"/>
                </a:solidFill>
              </a:rPr>
              <a:t>SCP the ISO’s to your host datastore</a:t>
            </a:r>
          </a:p>
        </p:txBody>
      </p:sp>
    </p:spTree>
    <p:extLst>
      <p:ext uri="{BB962C8B-B14F-4D97-AF65-F5344CB8AC3E}">
        <p14:creationId xmlns:p14="http://schemas.microsoft.com/office/powerpoint/2010/main" val="392555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AE7BF9-76FE-46CE-109C-E2EAE35CAE6E}"/>
              </a:ext>
            </a:extLst>
          </p:cNvPr>
          <p:cNvSpPr txBox="1"/>
          <p:nvPr/>
        </p:nvSpPr>
        <p:spPr>
          <a:xfrm>
            <a:off x="865625" y="666621"/>
            <a:ext cx="104607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Who am I?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Matt Heldstab</a:t>
            </a:r>
          </a:p>
          <a:p>
            <a:r>
              <a:rPr lang="en-US" sz="3200" dirty="0"/>
              <a:t>10x VMware </a:t>
            </a:r>
            <a:r>
              <a:rPr lang="en-US" sz="3200" dirty="0" err="1"/>
              <a:t>vExpert</a:t>
            </a:r>
            <a:r>
              <a:rPr lang="en-US" sz="3200" dirty="0"/>
              <a:t> – Double VCP (Datacenter and Desktop)</a:t>
            </a:r>
          </a:p>
          <a:p>
            <a:r>
              <a:rPr lang="en-US" sz="3200" dirty="0"/>
              <a:t>Systems Engineer – Minnesota State Colleges and Universities</a:t>
            </a:r>
          </a:p>
          <a:p>
            <a:r>
              <a:rPr lang="en-US" sz="3200" dirty="0"/>
              <a:t>VMUG Leader – Minneapolis, MN</a:t>
            </a:r>
          </a:p>
          <a:p>
            <a:r>
              <a:rPr lang="en-US" sz="3200" dirty="0"/>
              <a:t>Current VMUG Vice President</a:t>
            </a:r>
          </a:p>
          <a:p>
            <a:r>
              <a:rPr lang="en-US" sz="3200" dirty="0"/>
              <a:t>Contact:  </a:t>
            </a:r>
            <a:r>
              <a:rPr lang="en-US" sz="3200" dirty="0">
                <a:hlinkClick r:id="rId2"/>
              </a:rPr>
              <a:t>mheldstab@vmug.com</a:t>
            </a:r>
            <a:r>
              <a:rPr lang="en-US" sz="3200" dirty="0"/>
              <a:t> -- @mattheldstab on X</a:t>
            </a:r>
          </a:p>
        </p:txBody>
      </p:sp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EB24406-0AED-1271-7FBD-5D1A6914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16" y="837196"/>
            <a:ext cx="8251167" cy="5183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4EC4C-FFB1-C36E-B92E-E8F73348C431}"/>
              </a:ext>
            </a:extLst>
          </p:cNvPr>
          <p:cNvSpPr txBox="1"/>
          <p:nvPr/>
        </p:nvSpPr>
        <p:spPr>
          <a:xfrm>
            <a:off x="2322719" y="6199"/>
            <a:ext cx="1123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Deploy Cloud Builder Appliance</a:t>
            </a:r>
          </a:p>
        </p:txBody>
      </p:sp>
    </p:spTree>
    <p:extLst>
      <p:ext uri="{BB962C8B-B14F-4D97-AF65-F5344CB8AC3E}">
        <p14:creationId xmlns:p14="http://schemas.microsoft.com/office/powerpoint/2010/main" val="198935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8413BC2-7147-5E33-7F02-693012A79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0" y="0"/>
            <a:ext cx="10901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75C4A17-6C97-5281-557B-17AF68B24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3" y="0"/>
            <a:ext cx="1094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8C933D-DD45-8DA0-FCAF-FBB7A8B3E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3" y="0"/>
            <a:ext cx="1094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653B9E-759B-A590-7556-F0C92AF90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3" y="0"/>
            <a:ext cx="10916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CCF46DE-D12A-4A4C-08F7-43668F74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3" y="0"/>
            <a:ext cx="109426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946E5-4C00-11B8-FF03-EA297D0428A7}"/>
              </a:ext>
            </a:extLst>
          </p:cNvPr>
          <p:cNvSpPr txBox="1"/>
          <p:nvPr/>
        </p:nvSpPr>
        <p:spPr>
          <a:xfrm>
            <a:off x="7815533" y="1095554"/>
            <a:ext cx="2692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dirty="0">
                <a:sym typeface="Wingdings" panose="05000000000000000000" pitchFamily="2" charset="2"/>
              </a:rPr>
              <a:t>CHOOSE THIN IN A LAB</a:t>
            </a:r>
          </a:p>
          <a:p>
            <a:r>
              <a:rPr lang="en-US" dirty="0">
                <a:sym typeface="Wingdings" panose="05000000000000000000" pitchFamily="2" charset="2"/>
              </a:rPr>
              <a:t>Environment to save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30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1B8FA0-989F-F828-EDC2-4C436945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3" y="0"/>
            <a:ext cx="1091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7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530BDCA-4C89-3C81-5760-A25EABCA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9" y="255499"/>
            <a:ext cx="4103711" cy="22077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1F1CA7-C416-5455-F1E5-A08093E3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9" y="2463281"/>
            <a:ext cx="4099484" cy="1970020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8415F40-DE8C-7097-95E8-FC9E64726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9" y="4433301"/>
            <a:ext cx="4099484" cy="16567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583801-F490-F682-2ED9-ED0D49BBC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5" y="1825998"/>
            <a:ext cx="6784140" cy="4254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B7A76-F13A-9E54-6DAB-6D06626E88BB}"/>
              </a:ext>
            </a:extLst>
          </p:cNvPr>
          <p:cNvSpPr txBox="1"/>
          <p:nvPr/>
        </p:nvSpPr>
        <p:spPr>
          <a:xfrm>
            <a:off x="4824214" y="528393"/>
            <a:ext cx="7367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PROTIP: Before you power on the Cloud Builder appliance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Create a snapshot to be able to restart the </a:t>
            </a:r>
            <a:r>
              <a:rPr lang="en-US" sz="2400" dirty="0" err="1">
                <a:solidFill>
                  <a:schemeClr val="bg1"/>
                </a:solidFill>
              </a:rPr>
              <a:t>bringup</a:t>
            </a:r>
            <a:r>
              <a:rPr lang="en-US" sz="2400" dirty="0">
                <a:solidFill>
                  <a:schemeClr val="bg1"/>
                </a:solidFill>
              </a:rPr>
              <a:t> easily</a:t>
            </a:r>
          </a:p>
        </p:txBody>
      </p:sp>
    </p:spTree>
    <p:extLst>
      <p:ext uri="{BB962C8B-B14F-4D97-AF65-F5344CB8AC3E}">
        <p14:creationId xmlns:p14="http://schemas.microsoft.com/office/powerpoint/2010/main" val="410041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A16D56B-CC6F-3398-0789-DB4A97EF8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9" y="0"/>
            <a:ext cx="11106760" cy="471195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651AB5-23F2-16EE-7708-DDCF6B7E1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7" y="4262583"/>
            <a:ext cx="11184294" cy="254876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FCEF415-57A3-83C4-2346-0F5BD32DE109}"/>
              </a:ext>
            </a:extLst>
          </p:cNvPr>
          <p:cNvSpPr/>
          <p:nvPr/>
        </p:nvSpPr>
        <p:spPr>
          <a:xfrm>
            <a:off x="10011747" y="998376"/>
            <a:ext cx="653143" cy="5318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93BA0E83-D647-0C10-479A-13AEE5A4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8" y="6372181"/>
            <a:ext cx="1659583" cy="3790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F39401-CA9B-8272-878A-37F914798AE0}"/>
              </a:ext>
            </a:extLst>
          </p:cNvPr>
          <p:cNvSpPr/>
          <p:nvPr/>
        </p:nvSpPr>
        <p:spPr>
          <a:xfrm rot="10800000">
            <a:off x="4990611" y="6372180"/>
            <a:ext cx="487136" cy="379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53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F6E61576-83E2-28AC-FF91-A1275616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27" y="1690445"/>
            <a:ext cx="6420746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131D8-3A5E-8310-EF27-311BA9BEA3EF}"/>
              </a:ext>
            </a:extLst>
          </p:cNvPr>
          <p:cNvSpPr txBox="1"/>
          <p:nvPr/>
        </p:nvSpPr>
        <p:spPr>
          <a:xfrm>
            <a:off x="1482922" y="971793"/>
            <a:ext cx="108421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Level-set – What are the new licensing levels?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How to get the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Setting up the test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Deploying VCF (consolidated architecture)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Cloud Builder Appliance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Filling out the Deployment Parameters Workbook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Executing the </a:t>
            </a:r>
            <a:r>
              <a:rPr lang="en-US" sz="2200" dirty="0" err="1"/>
              <a:t>Bringup</a:t>
            </a:r>
            <a:r>
              <a:rPr lang="en-US" sz="2200" dirty="0"/>
              <a:t> using Cloud Builder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Deploying an Edge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Deploying Application Virtual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Deploying Aria Lifecycle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Day 2 Operations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Connect to your VMware Account / using an offline repository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Installing Bundle Updates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Expanding your Management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903A5-324B-2D2A-9DC7-232AE8744C2A}"/>
              </a:ext>
            </a:extLst>
          </p:cNvPr>
          <p:cNvSpPr txBox="1"/>
          <p:nvPr/>
        </p:nvSpPr>
        <p:spPr>
          <a:xfrm>
            <a:off x="715171" y="448573"/>
            <a:ext cx="2957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we will cover</a:t>
            </a:r>
          </a:p>
        </p:txBody>
      </p:sp>
    </p:spTree>
    <p:extLst>
      <p:ext uri="{BB962C8B-B14F-4D97-AF65-F5344CB8AC3E}">
        <p14:creationId xmlns:p14="http://schemas.microsoft.com/office/powerpoint/2010/main" val="1818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AACE2F7-D0B6-8C8D-BAF3-CB48DFDB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46"/>
            <a:ext cx="12192000" cy="60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9E1FFC-3F2A-A31E-96EB-D5C1E29FC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088"/>
            <a:ext cx="12192000" cy="35755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36C58-838A-C5DB-42CB-0C41725A4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660"/>
            <a:ext cx="12192000" cy="14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A15C22-32F8-D4F0-7AD1-CEBC3B8C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80"/>
            <a:ext cx="12192000" cy="3672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3C0DF-84E1-9450-7AB3-79BF1DBF6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769"/>
            <a:ext cx="12192000" cy="4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2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376D00-1FE5-8950-69ED-544041BAB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069"/>
            <a:ext cx="12192000" cy="3548418"/>
          </a:xfrm>
          <a:prstGeom prst="rect">
            <a:avLst/>
          </a:prstGeom>
        </p:spPr>
      </p:pic>
      <p:pic>
        <p:nvPicPr>
          <p:cNvPr id="3" name="Picture 2" descr="A white and blue screen&#10;&#10;Description automatically generated with medium confidence">
            <a:extLst>
              <a:ext uri="{FF2B5EF4-FFF2-40B4-BE49-F238E27FC236}">
                <a16:creationId xmlns:a16="http://schemas.microsoft.com/office/drawing/2014/main" id="{2DAFFBF8-1627-2485-12F8-847266721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349"/>
            <a:ext cx="12192000" cy="23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30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98F0B2-19B9-FBC1-ECB9-D9772919D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46"/>
            <a:ext cx="12192000" cy="359741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23BB27-C956-18AF-59EE-3B60F7E1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256"/>
            <a:ext cx="12192000" cy="3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9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AEDC473-5400-14DE-1E5A-9EB2733C5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78"/>
            <a:ext cx="12192000" cy="35463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5CAF67-4AB7-603E-50F2-654E9A52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260"/>
            <a:ext cx="12192000" cy="2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5B46FF6-C43D-01DD-F97D-6E1333E9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6"/>
            <a:ext cx="12192000" cy="36316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DBBF6-295D-7BC9-6D81-92170F9C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286"/>
            <a:ext cx="12192000" cy="31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300F49-4B49-D665-E3A6-E99B9641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6"/>
            <a:ext cx="12192000" cy="363166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2628D1-D0C2-17C7-7B6F-19CBDDAFA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286"/>
            <a:ext cx="12192000" cy="31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16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25D1DB7-352D-19B3-81DA-9B9D6745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6" y="307166"/>
            <a:ext cx="4477375" cy="370574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8686BF-6060-2A97-4493-958BB389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0" y="1409423"/>
            <a:ext cx="10503159" cy="4816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2EE10-6426-005F-8A94-B0D63CE54D96}"/>
              </a:ext>
            </a:extLst>
          </p:cNvPr>
          <p:cNvSpPr txBox="1"/>
          <p:nvPr/>
        </p:nvSpPr>
        <p:spPr>
          <a:xfrm>
            <a:off x="5773590" y="307166"/>
            <a:ext cx="5051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Will take between 4-10 hours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Depending on your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39189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0C4B2E-5E79-420D-54A3-C6099475F826}"/>
              </a:ext>
            </a:extLst>
          </p:cNvPr>
          <p:cNvSpPr txBox="1"/>
          <p:nvPr/>
        </p:nvSpPr>
        <p:spPr>
          <a:xfrm>
            <a:off x="1652089" y="414068"/>
            <a:ext cx="9107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Log in to SDDC Manager for a glimpse of what you have built!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9CA6FA-4DC4-9ABE-204F-1875C755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945"/>
            <a:ext cx="12192000" cy="39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F63CA-57D8-B4E3-57B0-E3E529D0EAAD}"/>
              </a:ext>
            </a:extLst>
          </p:cNvPr>
          <p:cNvSpPr txBox="1"/>
          <p:nvPr/>
        </p:nvSpPr>
        <p:spPr>
          <a:xfrm>
            <a:off x="572116" y="569959"/>
            <a:ext cx="11172867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How to get the software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VMware’s Website Start an evaluation (one-time)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Install the software without a license (60 day evaluation)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VMUG Advantage –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EvalExperience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– 365 day evaluations - $210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Talk to the VMUG Staff for a 10% Discount today!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vExpert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– More info at https://vexpert.vmware.com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Other Deployment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William Lam’s Deploy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Holodeck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03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0319BA-C89A-6D1B-6C9A-C904576C4B25}"/>
              </a:ext>
            </a:extLst>
          </p:cNvPr>
          <p:cNvSpPr txBox="1"/>
          <p:nvPr/>
        </p:nvSpPr>
        <p:spPr>
          <a:xfrm>
            <a:off x="2176739" y="17522"/>
            <a:ext cx="770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Log in to the Management Domain’s vCenter Server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CE1E2E-EC85-DEF8-06EF-DF652B6C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232"/>
            <a:ext cx="12192000" cy="47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2D7934-E08F-FBE2-225B-9B0DD7DF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898393"/>
            <a:ext cx="12192000" cy="444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6AEBF-0C4D-FDBE-AE02-CAA14380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" y="5381223"/>
            <a:ext cx="11124025" cy="6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3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5433C-FD1F-2FE4-1884-A47AC9DA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87" y="365836"/>
            <a:ext cx="6258798" cy="3305636"/>
          </a:xfrm>
          <a:prstGeom prst="rect">
            <a:avLst/>
          </a:prstGeom>
        </p:spPr>
      </p:pic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3215B48-C40E-9AE6-71AD-B1FF9367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86" y="990764"/>
            <a:ext cx="831648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9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6873817-2BAB-4373-89E5-355861C3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6" y="0"/>
            <a:ext cx="1067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4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5B67203-6B56-E39B-DC3F-73FE2924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6" y="0"/>
            <a:ext cx="1067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2D118-D3BA-56E6-867D-54E3225D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34" y="0"/>
            <a:ext cx="8910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7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7D46D3-03DC-8260-4046-44BB0F0BE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90" y="252062"/>
            <a:ext cx="760201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72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AF6C496-8226-875D-3BB8-1B522135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73" y="553548"/>
            <a:ext cx="754485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20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66AC924-D650-D500-258C-6EEB8276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9" y="816428"/>
            <a:ext cx="7621064" cy="468695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302C5C-1A1E-7A0D-4A81-C81282757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33" y="177838"/>
            <a:ext cx="756390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9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7684F18-32DB-73E9-2D43-E4C04AECA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76" y="511369"/>
            <a:ext cx="75829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F63CA-57D8-B4E3-57B0-E3E529D0EAAD}"/>
              </a:ext>
            </a:extLst>
          </p:cNvPr>
          <p:cNvSpPr txBox="1"/>
          <p:nvPr/>
        </p:nvSpPr>
        <p:spPr>
          <a:xfrm>
            <a:off x="835906" y="2253343"/>
            <a:ext cx="105201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What are the differences between some of the </a:t>
            </a:r>
          </a:p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new products offered by VMware by Broadcom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95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009A684-6EAD-83DC-20FF-17EE6B5E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04" y="999786"/>
            <a:ext cx="753532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F8DC1E-5598-6FF4-04A6-505A274FA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4" y="798410"/>
            <a:ext cx="757343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4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9D5501C-88A9-67A4-F0DC-01DD579E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20" y="604443"/>
            <a:ext cx="764011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3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037DF-33C2-BADE-F3E7-01B4D247D636}"/>
              </a:ext>
            </a:extLst>
          </p:cNvPr>
          <p:cNvSpPr txBox="1"/>
          <p:nvPr/>
        </p:nvSpPr>
        <p:spPr>
          <a:xfrm>
            <a:off x="896203" y="5959607"/>
            <a:ext cx="10399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https://captainvops.com/2023/10/06/vmware-cloud-foundation-sddc-manager-day-1-configurations-configure-certificate-authority/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08CA18-F3CF-BBD0-4873-3CA14345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6" y="194811"/>
            <a:ext cx="11088647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8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21E36-37CE-0542-B704-4102AAE9B5ED}"/>
              </a:ext>
            </a:extLst>
          </p:cNvPr>
          <p:cNvSpPr txBox="1"/>
          <p:nvPr/>
        </p:nvSpPr>
        <p:spPr>
          <a:xfrm>
            <a:off x="896203" y="5959607"/>
            <a:ext cx="10399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https://captainvops.com/2023/10/06/vmware-cloud-foundation-sddc-manager-day-1-configurations-configure-certificate-authority/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4A41581-BC1B-F214-ABE0-D1E00DB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2" y="0"/>
            <a:ext cx="10536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0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3431DD-E83F-F523-B969-3F7EDCC6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7" y="0"/>
            <a:ext cx="10546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76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41E8FB8-DFFE-16AF-ECBF-6B31EA256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8" y="1638050"/>
            <a:ext cx="11021963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27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8AC114D-D9AB-D3AF-C0F1-854EEF9AB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89" y="361465"/>
            <a:ext cx="8199243" cy="5341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78F4FF-ABD1-AB7E-5D63-AA41A33E000A}"/>
              </a:ext>
            </a:extLst>
          </p:cNvPr>
          <p:cNvSpPr txBox="1"/>
          <p:nvPr/>
        </p:nvSpPr>
        <p:spPr>
          <a:xfrm>
            <a:off x="304800" y="946484"/>
            <a:ext cx="30871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See the importance of having</a:t>
            </a:r>
          </a:p>
          <a:p>
            <a:r>
              <a:rPr lang="en-US" dirty="0">
                <a:solidFill>
                  <a:schemeClr val="bg1"/>
                </a:solidFill>
              </a:rPr>
              <a:t>DNS fully functional (forward</a:t>
            </a:r>
          </a:p>
          <a:p>
            <a:r>
              <a:rPr lang="en-US" dirty="0">
                <a:solidFill>
                  <a:schemeClr val="bg1"/>
                </a:solidFill>
              </a:rPr>
              <a:t>And reverse)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Validation pre-checks can fail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error was due to a typo in </a:t>
            </a:r>
          </a:p>
          <a:p>
            <a:r>
              <a:rPr lang="en-US" dirty="0">
                <a:solidFill>
                  <a:schemeClr val="bg1"/>
                </a:solidFill>
              </a:rPr>
              <a:t>DNS.</a:t>
            </a:r>
          </a:p>
        </p:txBody>
      </p:sp>
    </p:spTree>
    <p:extLst>
      <p:ext uri="{BB962C8B-B14F-4D97-AF65-F5344CB8AC3E}">
        <p14:creationId xmlns:p14="http://schemas.microsoft.com/office/powerpoint/2010/main" val="1390623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8ADF7F-C59F-2F86-4AB5-F6F63329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2" y="0"/>
            <a:ext cx="11740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AAAB15-0E6C-1B5D-D67E-BFBAA5B1BC0E}"/>
                  </a:ext>
                </a:extLst>
              </p14:cNvPr>
              <p14:cNvContentPartPr/>
              <p14:nvPr/>
            </p14:nvContentPartPr>
            <p14:xfrm>
              <a:off x="11066164" y="2542675"/>
              <a:ext cx="1081800" cy="76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AAAB15-0E6C-1B5D-D67E-BFBAA5B1B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7164" y="2533675"/>
                <a:ext cx="1099440" cy="778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ABEEAB-7F94-067A-0927-BD278B05D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726"/>
            <a:ext cx="12192000" cy="6031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F578D-D282-6E6D-EB27-470893821E17}"/>
              </a:ext>
            </a:extLst>
          </p:cNvPr>
          <p:cNvSpPr txBox="1"/>
          <p:nvPr/>
        </p:nvSpPr>
        <p:spPr>
          <a:xfrm>
            <a:off x="2612571" y="152202"/>
            <a:ext cx="649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from vCenter Point-of-View – Deploying an Edge Cluster Node</a:t>
            </a:r>
          </a:p>
        </p:txBody>
      </p:sp>
    </p:spTree>
    <p:extLst>
      <p:ext uri="{BB962C8B-B14F-4D97-AF65-F5344CB8AC3E}">
        <p14:creationId xmlns:p14="http://schemas.microsoft.com/office/powerpoint/2010/main" val="372300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6CBCEA-0B86-5F26-5C1B-6DB76EBC523C}"/>
              </a:ext>
            </a:extLst>
          </p:cNvPr>
          <p:cNvSpPr txBox="1"/>
          <p:nvPr/>
        </p:nvSpPr>
        <p:spPr>
          <a:xfrm>
            <a:off x="4155621" y="4147458"/>
            <a:ext cx="352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VMware Cloud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47DE-1AC4-9157-85AA-10E9787F0CAD}"/>
              </a:ext>
            </a:extLst>
          </p:cNvPr>
          <p:cNvSpPr txBox="1"/>
          <p:nvPr/>
        </p:nvSpPr>
        <p:spPr>
          <a:xfrm>
            <a:off x="4314349" y="2204357"/>
            <a:ext cx="29693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dirty="0">
                <a:solidFill>
                  <a:schemeClr val="bg1"/>
                </a:solidFill>
              </a:rPr>
              <a:t>VCF</a:t>
            </a:r>
          </a:p>
        </p:txBody>
      </p:sp>
    </p:spTree>
    <p:extLst>
      <p:ext uri="{BB962C8B-B14F-4D97-AF65-F5344CB8AC3E}">
        <p14:creationId xmlns:p14="http://schemas.microsoft.com/office/powerpoint/2010/main" val="711416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1BE3CB-84DF-7092-5454-B444BA5D4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357"/>
            <a:ext cx="12192000" cy="5949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F81C65-37D1-559E-69D4-CD29B650E8BD}"/>
                  </a:ext>
                </a:extLst>
              </p14:cNvPr>
              <p14:cNvContentPartPr/>
              <p14:nvPr/>
            </p14:nvContentPartPr>
            <p14:xfrm>
              <a:off x="11066164" y="2542675"/>
              <a:ext cx="1081800" cy="76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F81C65-37D1-559E-69D4-CD29B650E8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7164" y="2533675"/>
                <a:ext cx="1099440" cy="77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77B96E-9E6F-9557-6151-9AC68E246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34" y="3766963"/>
            <a:ext cx="7954485" cy="2791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D594B-20FD-CCF9-AD8E-C3A6D1AD56A1}"/>
              </a:ext>
            </a:extLst>
          </p:cNvPr>
          <p:cNvSpPr txBox="1"/>
          <p:nvPr/>
        </p:nvSpPr>
        <p:spPr>
          <a:xfrm>
            <a:off x="457200" y="37887"/>
            <a:ext cx="1107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– Edge Cluster Node 2 deploys, and then Edge Cluster Node 1 – Shows activating until cluster creation completes</a:t>
            </a:r>
          </a:p>
        </p:txBody>
      </p:sp>
    </p:spTree>
    <p:extLst>
      <p:ext uri="{BB962C8B-B14F-4D97-AF65-F5344CB8AC3E}">
        <p14:creationId xmlns:p14="http://schemas.microsoft.com/office/powerpoint/2010/main" val="3846519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B4E22D-1FE4-7A16-3F0A-2168000CF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54"/>
            <a:ext cx="12192000" cy="4624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BAC27F-7C0B-B6B5-CCF4-7722DBBACD87}"/>
                  </a:ext>
                </a:extLst>
              </p14:cNvPr>
              <p14:cNvContentPartPr/>
              <p14:nvPr/>
            </p14:nvContentPartPr>
            <p14:xfrm>
              <a:off x="10151764" y="2133242"/>
              <a:ext cx="1081800" cy="76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BAC27F-7C0B-B6B5-CCF4-7722DBBAC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2764" y="2124242"/>
                <a:ext cx="1099440" cy="778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042F5B-4524-1C1D-C7F0-7D4E6359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1" y="3429000"/>
            <a:ext cx="7906853" cy="2876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978A7-BE9A-5773-1592-95EA8620DB32}"/>
              </a:ext>
            </a:extLst>
          </p:cNvPr>
          <p:cNvSpPr txBox="1"/>
          <p:nvPr/>
        </p:nvSpPr>
        <p:spPr>
          <a:xfrm>
            <a:off x="224763" y="5249731"/>
            <a:ext cx="34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Took about 2 hours to come active</a:t>
            </a:r>
          </a:p>
        </p:txBody>
      </p:sp>
    </p:spTree>
    <p:extLst>
      <p:ext uri="{BB962C8B-B14F-4D97-AF65-F5344CB8AC3E}">
        <p14:creationId xmlns:p14="http://schemas.microsoft.com/office/powerpoint/2010/main" val="1419132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57BE71D-C764-FB14-0710-BC9C884D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27" y="0"/>
            <a:ext cx="1061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81DD25-214F-E603-8EA2-3AED29D3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3" y="0"/>
            <a:ext cx="1055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11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526BA3-4CBA-3450-A23E-B32AE4A1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" y="139532"/>
            <a:ext cx="6598102" cy="431348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6FA605-D9E2-6D48-422D-915193F5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03" y="139532"/>
            <a:ext cx="6598101" cy="428507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CEA19A-E46F-0F8C-8380-4989D4DA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46" y="3619583"/>
            <a:ext cx="4990489" cy="32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5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F41FE6B-333A-9616-C8CB-63F8DBC4D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22" y="2533409"/>
            <a:ext cx="10207690" cy="412181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FAF7C8-C896-7250-3CEF-DDB938033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" y="168659"/>
            <a:ext cx="6335009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72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26485-F81A-830B-ADFC-BD1606AA7344}"/>
              </a:ext>
            </a:extLst>
          </p:cNvPr>
          <p:cNvSpPr txBox="1"/>
          <p:nvPr/>
        </p:nvSpPr>
        <p:spPr>
          <a:xfrm>
            <a:off x="8481526" y="1810139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Completed AVN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5519A8-5BD3-F516-CBA9-FA0CA00B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154"/>
            <a:ext cx="12192000" cy="46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41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9586F-0F7D-6FC1-E803-8CB12BC6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04" y="294861"/>
            <a:ext cx="9845760" cy="5674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360D0-38FD-11E2-57B0-5CB0F1F8A845}"/>
              </a:ext>
            </a:extLst>
          </p:cNvPr>
          <p:cNvSpPr txBox="1"/>
          <p:nvPr/>
        </p:nvSpPr>
        <p:spPr>
          <a:xfrm>
            <a:off x="82510" y="465826"/>
            <a:ext cx="210025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add a host</a:t>
            </a:r>
          </a:p>
          <a:p>
            <a:r>
              <a:rPr lang="en-US" dirty="0">
                <a:solidFill>
                  <a:schemeClr val="bg1"/>
                </a:solidFill>
              </a:rPr>
              <a:t>To our management</a:t>
            </a:r>
          </a:p>
          <a:p>
            <a:r>
              <a:rPr lang="en-US" dirty="0">
                <a:solidFill>
                  <a:schemeClr val="bg1"/>
                </a:solidFill>
              </a:rPr>
              <a:t>Cluster in VCF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Deploy a VM with</a:t>
            </a:r>
          </a:p>
          <a:p>
            <a:r>
              <a:rPr lang="en-US" dirty="0">
                <a:solidFill>
                  <a:schemeClr val="bg1"/>
                </a:solidFill>
              </a:rPr>
              <a:t>The same specs</a:t>
            </a:r>
          </a:p>
          <a:p>
            <a:r>
              <a:rPr lang="en-US" dirty="0">
                <a:solidFill>
                  <a:schemeClr val="bg1"/>
                </a:solidFill>
              </a:rPr>
              <a:t>As the other four</a:t>
            </a:r>
          </a:p>
          <a:p>
            <a:r>
              <a:rPr lang="en-US" dirty="0">
                <a:solidFill>
                  <a:schemeClr val="bg1"/>
                </a:solidFill>
              </a:rPr>
              <a:t>Hosts in the</a:t>
            </a:r>
          </a:p>
          <a:p>
            <a:r>
              <a:rPr lang="en-US" dirty="0">
                <a:solidFill>
                  <a:schemeClr val="bg1"/>
                </a:solidFill>
              </a:rPr>
              <a:t>Management </a:t>
            </a:r>
          </a:p>
          <a:p>
            <a:r>
              <a:rPr lang="en-US" dirty="0">
                <a:solidFill>
                  <a:schemeClr val="bg1"/>
                </a:solidFill>
              </a:rPr>
              <a:t>Domain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12 vCPU</a:t>
            </a:r>
          </a:p>
          <a:p>
            <a:r>
              <a:rPr lang="en-US" dirty="0">
                <a:solidFill>
                  <a:schemeClr val="bg1"/>
                </a:solidFill>
              </a:rPr>
              <a:t>96GB RAM</a:t>
            </a:r>
          </a:p>
          <a:p>
            <a:r>
              <a:rPr lang="en-US" dirty="0">
                <a:solidFill>
                  <a:schemeClr val="bg1"/>
                </a:solidFill>
              </a:rPr>
              <a:t>32GB Boot Disk</a:t>
            </a:r>
          </a:p>
          <a:p>
            <a:r>
              <a:rPr lang="en-US" dirty="0">
                <a:solidFill>
                  <a:schemeClr val="bg1"/>
                </a:solidFill>
              </a:rPr>
              <a:t>100GB Cache Disk</a:t>
            </a:r>
          </a:p>
          <a:p>
            <a:r>
              <a:rPr lang="en-US" dirty="0">
                <a:solidFill>
                  <a:schemeClr val="bg1"/>
                </a:solidFill>
              </a:rPr>
              <a:t>250GB Capacity Disk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45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674464-EBE3-C6A0-C888-57FB19F6C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851"/>
            <a:ext cx="12192000" cy="433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83BD8-DC9A-FBBA-A3EA-B1F837E6431E}"/>
              </a:ext>
            </a:extLst>
          </p:cNvPr>
          <p:cNvSpPr txBox="1"/>
          <p:nvPr/>
        </p:nvSpPr>
        <p:spPr>
          <a:xfrm>
            <a:off x="7983940" y="1801503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COMMISSION HOSTS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21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6FBED1-FF28-BE1B-BD2F-41993329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61" y="322633"/>
            <a:ext cx="9280477" cy="62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8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F5FFC-E35D-D44B-EB27-36776B1D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9" y="429471"/>
            <a:ext cx="11270602" cy="575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F8FC6-FBA5-1E0E-E636-B5A96B0BF029}"/>
              </a:ext>
            </a:extLst>
          </p:cNvPr>
          <p:cNvSpPr txBox="1"/>
          <p:nvPr/>
        </p:nvSpPr>
        <p:spPr>
          <a:xfrm>
            <a:off x="687096" y="-43542"/>
            <a:ext cx="11336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Entire feature list available at: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https://www.vmware.com/content/dam/digitalmarketing/vmware/en/pdf/docs/vmw-datasheet-vsphere-product-line-comparison.pdf</a:t>
            </a:r>
          </a:p>
        </p:txBody>
      </p:sp>
    </p:spTree>
    <p:extLst>
      <p:ext uri="{BB962C8B-B14F-4D97-AF65-F5344CB8AC3E}">
        <p14:creationId xmlns:p14="http://schemas.microsoft.com/office/powerpoint/2010/main" val="1097408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0DDFD5-31AC-422D-5E0D-C2988A00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5" y="1290908"/>
            <a:ext cx="11201170" cy="45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37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FC5803-449C-3D88-6143-13E58350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8"/>
            <a:ext cx="12192000" cy="6609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EBD83-DE81-AA5B-9E12-A01D44FCFF9B}"/>
              </a:ext>
            </a:extLst>
          </p:cNvPr>
          <p:cNvSpPr txBox="1"/>
          <p:nvPr/>
        </p:nvSpPr>
        <p:spPr>
          <a:xfrm>
            <a:off x="7444596" y="2268747"/>
            <a:ext cx="2078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Choose if you want</a:t>
            </a:r>
          </a:p>
          <a:p>
            <a:r>
              <a:rPr lang="en-US" b="1" dirty="0"/>
              <a:t>The host to provide</a:t>
            </a:r>
          </a:p>
          <a:p>
            <a:r>
              <a:rPr lang="en-US" b="1" dirty="0"/>
              <a:t>Storage to </a:t>
            </a:r>
            <a:r>
              <a:rPr lang="en-US" b="1" dirty="0" err="1"/>
              <a:t>vSAN</a:t>
            </a:r>
            <a:r>
              <a:rPr lang="en-US" b="1" dirty="0"/>
              <a:t> or</a:t>
            </a:r>
          </a:p>
          <a:p>
            <a:r>
              <a:rPr lang="en-US" b="1" dirty="0"/>
              <a:t>If it is going to be a</a:t>
            </a:r>
          </a:p>
          <a:p>
            <a:r>
              <a:rPr lang="en-US" b="1" dirty="0"/>
              <a:t>Compute-only node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7F3023-DEC2-8057-9250-AAE4CB51B62B}"/>
              </a:ext>
            </a:extLst>
          </p:cNvPr>
          <p:cNvSpPr/>
          <p:nvPr/>
        </p:nvSpPr>
        <p:spPr>
          <a:xfrm>
            <a:off x="8911087" y="3746075"/>
            <a:ext cx="1250830" cy="7396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09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8320DC-C8C2-472C-3FB8-81199200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81"/>
            <a:ext cx="12192000" cy="64972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0B4024-0772-B7BE-BEEE-279EF2DF044D}"/>
              </a:ext>
            </a:extLst>
          </p:cNvPr>
          <p:cNvSpPr/>
          <p:nvPr/>
        </p:nvSpPr>
        <p:spPr>
          <a:xfrm>
            <a:off x="3978869" y="4327966"/>
            <a:ext cx="1250830" cy="7396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77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8AA00A-8FF9-6D1D-CC7C-5CBE43FA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E0ACDC3-F405-B16D-BFD8-EF5D4C05BB88}"/>
              </a:ext>
            </a:extLst>
          </p:cNvPr>
          <p:cNvSpPr/>
          <p:nvPr/>
        </p:nvSpPr>
        <p:spPr>
          <a:xfrm>
            <a:off x="8874142" y="4318730"/>
            <a:ext cx="1250830" cy="7396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3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8799A8-2CF8-2E42-037B-F45468FA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96"/>
            <a:ext cx="12192000" cy="650940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AC06FB-76C3-4746-6E07-7C7651558576}"/>
              </a:ext>
            </a:extLst>
          </p:cNvPr>
          <p:cNvSpPr/>
          <p:nvPr/>
        </p:nvSpPr>
        <p:spPr>
          <a:xfrm>
            <a:off x="8818723" y="5805784"/>
            <a:ext cx="1250830" cy="7396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29C5B5D-7090-A920-F052-9940C42D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02"/>
            <a:ext cx="12192000" cy="671759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DC17C9F-EEBE-AF2F-D355-4F7A76DCB270}"/>
              </a:ext>
            </a:extLst>
          </p:cNvPr>
          <p:cNvSpPr/>
          <p:nvPr/>
        </p:nvSpPr>
        <p:spPr>
          <a:xfrm>
            <a:off x="8892614" y="5870438"/>
            <a:ext cx="1250830" cy="7396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40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B56C0A2-0389-C631-FACC-05751DF1C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036"/>
            <a:ext cx="12192000" cy="56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30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AB49F2-8EB1-EC3B-5E7F-4274BA75F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6"/>
            <a:ext cx="12192000" cy="68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609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588B2F7-C6BE-4B09-693F-CDE074E99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637"/>
            <a:ext cx="12192000" cy="5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5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19EE4A-9DEF-8FA7-B9A3-A4E8770D0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15" y="2185686"/>
            <a:ext cx="7611537" cy="431542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B9BABB-7E34-6629-FD67-AB6084329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" y="228477"/>
            <a:ext cx="5857242" cy="3490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382A7-1CFE-E0DA-23CF-ED17D2B6993F}"/>
              </a:ext>
            </a:extLst>
          </p:cNvPr>
          <p:cNvSpPr txBox="1"/>
          <p:nvPr/>
        </p:nvSpPr>
        <p:spPr>
          <a:xfrm>
            <a:off x="1212979" y="281784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EA1B2-B59F-8149-A011-D45273A1A805}"/>
              </a:ext>
            </a:extLst>
          </p:cNvPr>
          <p:cNvSpPr txBox="1"/>
          <p:nvPr/>
        </p:nvSpPr>
        <p:spPr>
          <a:xfrm>
            <a:off x="11243387" y="40494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C5F18-C0B4-D274-F9B4-7A3365CFC319}"/>
              </a:ext>
            </a:extLst>
          </p:cNvPr>
          <p:cNvSpPr txBox="1"/>
          <p:nvPr/>
        </p:nvSpPr>
        <p:spPr>
          <a:xfrm>
            <a:off x="6568751" y="506652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CD76-CBB5-D812-00FA-B4092500ED0E}"/>
              </a:ext>
            </a:extLst>
          </p:cNvPr>
          <p:cNvSpPr txBox="1"/>
          <p:nvPr/>
        </p:nvSpPr>
        <p:spPr>
          <a:xfrm>
            <a:off x="7903028" y="488185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54324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EB3DA1-C920-9B90-931E-7EA6AFE9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1" y="421139"/>
            <a:ext cx="11331598" cy="57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63F14-B6BA-6578-050B-653B9CB98A79}"/>
              </a:ext>
            </a:extLst>
          </p:cNvPr>
          <p:cNvSpPr txBox="1"/>
          <p:nvPr/>
        </p:nvSpPr>
        <p:spPr>
          <a:xfrm>
            <a:off x="687096" y="-43542"/>
            <a:ext cx="11336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Entire feature list available at: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https://www.vmware.com/content/dam/digitalmarketing/vmware/en/pdf/docs/vmw-datasheet-vsphere-product-line-comparison.pdf</a:t>
            </a:r>
          </a:p>
        </p:txBody>
      </p:sp>
    </p:spTree>
    <p:extLst>
      <p:ext uri="{BB962C8B-B14F-4D97-AF65-F5344CB8AC3E}">
        <p14:creationId xmlns:p14="http://schemas.microsoft.com/office/powerpoint/2010/main" val="25884413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E2F11F9-A88F-59CB-5F01-B8D6A1C6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61" y="0"/>
            <a:ext cx="924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9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E08B077-8E1A-538E-D772-7404CBAD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7" y="0"/>
            <a:ext cx="11485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3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167AE-A70F-4105-9125-2655E0CF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5" y="139452"/>
            <a:ext cx="8641950" cy="639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C373C-6C1D-0E59-16AD-BF9350E8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00" y="1353446"/>
            <a:ext cx="7211459" cy="5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2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345A585-FF50-3F88-0174-86C93A0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19"/>
            <a:ext cx="12192000" cy="61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36688D3-A068-7C8F-FDF2-92A18247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861"/>
            <a:ext cx="12192000" cy="60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9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0F2B2C9-D218-6C0F-E47F-B415B8E7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984"/>
            <a:ext cx="12192000" cy="60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8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433EE2-7C73-033E-4C83-A55157A4D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255"/>
            <a:ext cx="12192000" cy="54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1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3AF9137-B72B-73F8-226B-8DA0F3E9A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658"/>
            <a:ext cx="12192000" cy="5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76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BA9ADB-4EB6-93DA-AD00-3357D47DC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213"/>
            <a:ext cx="12192000" cy="58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AC319F-6E1C-714F-65C1-1487F8A1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854"/>
            <a:ext cx="12192000" cy="45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1" ma:contentTypeDescription="Create a new document." ma:contentTypeScope="" ma:versionID="4d9a4e1633a17a3899b1bf6adfe9039f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ea3e3fe76a8c86075157bc95f00514b8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6C2821-D008-4A78-A78E-313CD1B9CBAD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2.xml><?xml version="1.0" encoding="utf-8"?>
<ds:datastoreItem xmlns:ds="http://schemas.openxmlformats.org/officeDocument/2006/customXml" ds:itemID="{140033F2-5363-4024-B816-09EB77FBC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CF8F73-3CBC-459A-9E75-346F68426F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1640</Words>
  <Application>Microsoft Office PowerPoint</Application>
  <PresentationFormat>Widescreen</PresentationFormat>
  <Paragraphs>251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Calibri Light</vt:lpstr>
      <vt:lpstr>Wingdings</vt:lpstr>
      <vt:lpstr>Office Theme</vt:lpstr>
      <vt:lpstr>Welcome to the St. Louis UserCon!</vt:lpstr>
      <vt:lpstr>Try Before You Buy! Ways to try out new VMware by Broadcom products before you renew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Matt Heldstab</cp:lastModifiedBy>
  <cp:revision>21</cp:revision>
  <dcterms:created xsi:type="dcterms:W3CDTF">2023-12-15T16:18:32Z</dcterms:created>
  <dcterms:modified xsi:type="dcterms:W3CDTF">2024-03-19T04:31:59Z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